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00" r:id="rId2"/>
    <p:sldId id="499" r:id="rId3"/>
    <p:sldId id="501" r:id="rId4"/>
    <p:sldId id="523" r:id="rId5"/>
    <p:sldId id="535" r:id="rId6"/>
    <p:sldId id="506" r:id="rId7"/>
    <p:sldId id="537" r:id="rId8"/>
    <p:sldId id="538" r:id="rId9"/>
    <p:sldId id="507" r:id="rId10"/>
    <p:sldId id="532" r:id="rId11"/>
    <p:sldId id="528" r:id="rId12"/>
    <p:sldId id="529" r:id="rId13"/>
    <p:sldId id="530" r:id="rId14"/>
    <p:sldId id="502" r:id="rId15"/>
    <p:sldId id="531" r:id="rId16"/>
    <p:sldId id="539" r:id="rId17"/>
    <p:sldId id="543" r:id="rId18"/>
    <p:sldId id="540" r:id="rId19"/>
    <p:sldId id="544" r:id="rId20"/>
    <p:sldId id="541" r:id="rId21"/>
    <p:sldId id="542" r:id="rId22"/>
    <p:sldId id="545" r:id="rId23"/>
    <p:sldId id="517" r:id="rId24"/>
    <p:sldId id="516" r:id="rId25"/>
    <p:sldId id="520" r:id="rId26"/>
    <p:sldId id="521" r:id="rId2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6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B42"/>
    <a:srgbClr val="800080"/>
    <a:srgbClr val="FF6FCF"/>
    <a:srgbClr val="E6E6E6"/>
    <a:srgbClr val="F39040"/>
    <a:srgbClr val="E1712D"/>
    <a:srgbClr val="00985C"/>
    <a:srgbClr val="7D7D7D"/>
    <a:srgbClr val="010000"/>
    <a:srgbClr val="37B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1" autoAdjust="0"/>
    <p:restoredTop sz="99843" autoAdjust="0"/>
  </p:normalViewPr>
  <p:slideViewPr>
    <p:cSldViewPr snapToGrid="0" snapToObjects="1">
      <p:cViewPr varScale="1">
        <p:scale>
          <a:sx n="124" d="100"/>
          <a:sy n="124" d="100"/>
        </p:scale>
        <p:origin x="1128" y="168"/>
      </p:cViewPr>
      <p:guideLst>
        <p:guide orient="horz" pos="3796"/>
        <p:guide pos="2879"/>
      </p:guideLst>
    </p:cSldViewPr>
  </p:slideViewPr>
  <p:outlineViewPr>
    <p:cViewPr>
      <p:scale>
        <a:sx n="33" d="100"/>
        <a:sy n="33" d="100"/>
      </p:scale>
      <p:origin x="0" y="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5:55:35.613"/>
    </inkml:context>
    <inkml:brush xml:id="br0">
      <inkml:brushProperty name="width" value="0.3" units="cm"/>
      <inkml:brushProperty name="height" value="0.6" units="cm"/>
      <inkml:brushProperty name="color" value="#F8FFF5"/>
      <inkml:brushProperty name="tip" value="rectangle"/>
      <inkml:brushProperty name="rasterOp" value="maskPen"/>
    </inkml:brush>
  </inkml:definitions>
  <inkml:trace contextRef="#ctx0" brushRef="#br0">1 34 16383,'0'36'0,"0"-7"0,0-24 0,0 8 0,0 5 0,0-3 0,0 5 0,0-63 0,0 36 0,0-41 0,0 44 0,0-1 0,0-18 0,0 12 0,0-12 0,0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5:55:59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178 103 24575,'17'0'0,"1"0"0,3 0 0,1 0 0,-1 0 0,1 0 0,-1 0 0,-2 0 0,-1 0 0,-2 0 0,-3 0 0,-2 0 0,-2 0 0,-2 0 0,-1 0 0,1 0 0,-4 0 0,-3 0 0,-4 0 0,-4 0 0,-1 0 0,0 0 0,-1 0 0,1 0 0,-1-2 0,-1 0 0,0-1 0,-1 2 0,-1 1 0,0 0 0,-1-1 0,0-1 0,0 0 0,-2 0 0,-2 0 0,-1 2 0,0 0 0,0 0 0,3 0 0,1 0 0,3 0 0,2 0 0,3 0 0,0 0 0,0 0 0,-2-1 0,-2-2 0,0 1 0,-5 0 0,7 2 0,-9 0 0,12 0 0,-7 0 0,8-1 0,2-3 0,1-1 0,5-2 0,2 0 0,2-2 0,2 1 0,-2-1 0,1 3 0,-1 1 0,-2 1 0,1 1 0,-3 0 0,-1 0 0,-1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5:56:03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10 24575,'9'0'0,"2"0"0,4 0 0,2 0 0,-1 0 0,3 0 0,0 0 0,0 0 0,-1 0 0,-2 0 0,0 0 0,0 0 0,1 0 0,-1 0 0,0 0 0,4 0 0,-10 0 0,3 0 0,-10 0 0,1 0 0,-3 0 0,-4 0 0,-4 0 0,-4 0 0,0 0 0,-2 0 0,-3 0 0,-2 0 0,-1 0 0,1 0 0,1 0 0,-2 0 0,-2 0 0,-3-2 0,0-1 0,3 1 0,4 0 0,3 2 0,1 0 0,2 0 0,2 0 0,-3 0 0,6 0 0,-4 0 0,5 0 0,-2 0 0,-1 0 0,2 0 0,1 0 0,1 0 0,-1 0 0,2 0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3:48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189 376 24575,'8'0'0,"1"-1"0,1-1 0,3-2 0,2-1 0,1-1 0,-1 0 0,-3 1 0,-1 0 0,-2 1 0,0 0 0,-1 0 0,-2 0 0,0 0 0,-1 0 0,-1 0 0,3 0 0,-2 0 0,0-1 0,-2 1 0,1 1 0,4 0 0,9-3 0,10-2 0,-4-1 0,5-2 0,-11 4 0,-2 2 0,-8 3 0,-9 2 0,-2 0 0,-10 0 0,6 0 0,-8 0 0,3 0 0,-4 0 0,-2 0 0,-5 0 0,-5 0 0,-1 0 0,0 0 0,4 0 0,5 0 0,4 0 0,4 0 0,2 0 0,3 1 0,-1 2 0,4-2 0,-4 1 0,-1-2 0,2 0 0,-4 0 0,5 0 0,-2 0 0,1 0 0,1 0 0,-1 0 0,1 0 0,-2 0 0,0 0 0,-1 0 0,1 0 0,1 0 0,2 0 0,0 0 0,2 0 0,-1 0 0,-1 0 0,0-1 0,-3-2 0,4 0 0,-1-1 0,2 0 0,1 1 0,1-1 0,0-1 0,2 0 0,0 0 0,0-1 0,0 1 0,0-1 0,0-1 0,1 1 0,1 0 0,0 1 0,1-1 0,-1 1 0,0-1 0,0 0 0,-1 0 0,1-1 0,1 1 0,2-2 0,-1-1 0,1 0 0,0 0 0,-1-1 0,2 0 0,0 0 0,3-4 0,-4 6 0,0-4 0,-4 7 0,1-2 0,0 1 0,0 1 0,-1 1 0,1 2 0,-1 0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3:53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94 24575,'19'0'0,"-3"0"0,1 0 0,-2 0 0,3 0 0,-1 0 0,-3 0 0,-3 0 0,-5 0 0,-1 0 0,0 0 0,0 0 0,-1-1 0,-1-1 0,-3 0 0,-3 0 0,-4 1 0,-3 1 0,-1 0 0,-1 0 0,0 0 0,1-1 0,-1 0 0,2-1 0,-1-2 0,-1 1 0,4 0 0,-6 0 0,5 0 0,-3 0 0,-2-2 0,-2 2 0,1-1 0,-1 2 0,2-1 0,4 1 0,0 0 0,2 0 0,1 0 0,-1 0 0,1 0 0,-1 0 0,1 0 0,-2 0 0,0 0 0,-3-2 0,0 2 0,0-2 0,0 1 0,-3-3 0,6 3 0,1 0 0,6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3:57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1 332 24575,'17'0'0,"5"0"0,5 0 0,4 0 0,-2 0 0,-2 0 0,-6 0 0,-4 0 0,-1 0 0,0-2 0,-1 0 0,1 0 0,-1 0 0,1 2 0,-2 0 0,-1 0 0,-3 0 0,-2 0 0,-2 0 0,-5 0 0,-7 0 0,-7 0 0,-8 0 0,7 0 0,0-2 0,7-3 0,0-2 0,1-2 0,1 1 0,0-1 0,2 2 0,-1-1 0,0-1 0,0-1 0,-1-2 0,0-1 0,0 0 0,-1 2 0,2-3 0,-2 7 0,2-4 0,0 5 0,-1-2 0,0-1 0,-1-1 0,0 0 0,0-2 0,0-1 0,-1 1 0,-1-1 0,1 1 0,0 1 0,2-1 0,1 3 0,0-1 0,1 2 0,-1 1 0,0 3 0,3 2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3:5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24575,'5'0'0,"-1"0"0,0 0 0,1 0 0,1 0 0,-1 0 0,0 0 0,0 0 0,-1 0 0,1 0 0,0 0 0,-1 3 0,1-2 0,-1 4 0,-2-1 0,0-2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4:02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240 375 24575,'0'-30'0,"-3"-6"0,-4-13 0,-5-8 0,-2 2 0,2 3 0,1 13 0,3 12 0,1 9 0,2 11 0,0 3 0,-1 3 0,1 1 0,0 0 0,-1 0 0,0 2 0,0 2 0,1 2 0,1 5 0,2 1 0,1 2 0,1-1 0,0 1 0,0-2 0,0-2 0,0-1 0,0-2 0,0 0 0,0-2 0,0 0 0,0-1 0,0 1 0,0 0 0,0-1 0,0 1 0,0 0 0,0-1 0,0 1 0,-2-2 0,0 1 0,-2-1 0,-1 1 0,-1 1 0,0-2 0,0 3 0,-1-2 0,-3 1 0,3-1 0,-3-1 0,5 1 0,-1-1 0,1 1 0,2-1 0,-1-1 0,0 0 0,1 0 0,-1-2 0,2 1 0,0 1 0,-1-1 0,1 2 0,0-1 0,4 0 0,6-1 0,7-4 0,7-4 0,2-1 0,1-1 0,-1 3 0,0 2 0,-1 2 0,-3 2 0,-3 0 0,-2 0 0,-2 0 0,-3 0 0,0 0 0,-1 0 0,0 0 0,1 0 0,-3 0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4:05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15 24575,'26'0'0,"3"0"0,4 0 0,-4 0 0,-4 0 0,-7 0 0,-5 0 0,-4 0 0,-3 0 0,-1 0 0,-2 0 0,1 0 0,1 0 0,1-2 0,1 0 0,0 0 0,1 0 0,-1 2 0,0 0 0,-2 0 0,-1-1 0,-3-1 0,-3 0 0,-5 1 0,-7 0 0,-4 1 0,4 0 0,-2 0 0,7 0 0,-4 0 0,2 0 0,-2 0 0,2 0 0,-1 0 0,1 0 0,-1 0 0,-1 0 0,-1 0 0,-5 0 0,8 0 0,-4 0 0,9 0 0,-1 0 0,1 0 0,1 0 0,0 0 0,0 0 0,1 0 0,-2 0 0,0 0 0,-1 0 0,-2 0 0,1 0 0,-1 0 0,2 0 0,1 0 0,1 0 0,2 0 0,2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7FC7-D3F3-1C49-AC3F-62D3EBF04A0E}" type="datetimeFigureOut">
              <a:rPr lang="de-DE"/>
              <a:pPr/>
              <a:t>30.03.22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2C6FB-D276-BA41-8CBE-FC3A5E2B6CCF}" type="slidenum">
              <a:rPr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89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9838" y="3836478"/>
            <a:ext cx="6033526" cy="519622"/>
          </a:xfrm>
          <a:prstGeom prst="rect">
            <a:avLst/>
          </a:prstGeom>
        </p:spPr>
        <p:txBody>
          <a:bodyPr lIns="0" rIns="0"/>
          <a:lstStyle>
            <a:lvl1pPr marL="0" indent="342000" algn="l">
              <a:lnSpc>
                <a:spcPct val="120000"/>
              </a:lnSpc>
              <a:spcBef>
                <a:spcPts val="0"/>
              </a:spcBef>
              <a:buNone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  <p:cxnSp>
        <p:nvCxnSpPr>
          <p:cNvPr id="14" name="Gerade Verbindung mit Pfeil 13"/>
          <p:cNvCxnSpPr/>
          <p:nvPr userDrawn="1"/>
        </p:nvCxnSpPr>
        <p:spPr>
          <a:xfrm>
            <a:off x="259837" y="38364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9837" y="2794000"/>
            <a:ext cx="8624326" cy="955040"/>
          </a:xfrm>
          <a:prstGeom prst="rect">
            <a:avLst/>
          </a:prstGeom>
        </p:spPr>
        <p:txBody>
          <a:bodyPr lIns="0" rIns="0" anchor="b" anchorCtr="0"/>
          <a:lstStyle>
            <a:lvl1pPr marL="342000" indent="0" algn="l">
              <a:lnSpc>
                <a:spcPct val="110000"/>
              </a:lnSpc>
              <a:defRPr sz="2600" b="0" i="0" spc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pic>
        <p:nvPicPr>
          <p:cNvPr id="5" name="Bild 4" descr="UPB_LOGO_KOMP_CMYK_GB_2015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63" y="5638800"/>
            <a:ext cx="2057400" cy="723900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0350" y="4483100"/>
            <a:ext cx="6032500" cy="506413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lnSpc>
                <a:spcPct val="120000"/>
              </a:lnSpc>
              <a:spcBef>
                <a:spcPts val="0"/>
              </a:spcBef>
              <a:buFontTx/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9837" y="866266"/>
            <a:ext cx="8624326" cy="549167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indent="-342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1pPr>
            <a:lvl2pPr indent="-3420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2pPr>
            <a:lvl3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3pPr>
            <a:lvl4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4pPr>
            <a:lvl5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>
                <a:solidFill>
                  <a:srgbClr val="262626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2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325438"/>
            <a:ext cx="8624326" cy="43764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l">
              <a:defRPr sz="2600" b="0" i="0" spc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2806700"/>
            <a:ext cx="8624326" cy="7112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ctr">
              <a:defRPr sz="2600" b="0" i="0" spc="0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13716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eferen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9837" y="866266"/>
            <a:ext cx="8624326" cy="549167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indent="-342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1pPr>
            <a:lvl2pPr indent="-3420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200" b="0" i="0" baseline="0">
                <a:solidFill>
                  <a:srgbClr val="262626"/>
                </a:solidFill>
                <a:latin typeface="Arial"/>
                <a:cs typeface="Arial"/>
              </a:defRPr>
            </a:lvl2pPr>
            <a:lvl3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3pPr>
            <a:lvl4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4pPr>
            <a:lvl5pPr indent="-342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200" b="0" i="0">
                <a:solidFill>
                  <a:srgbClr val="262626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59837" y="86467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 userDrawn="1"/>
        </p:nvCxnSpPr>
        <p:spPr>
          <a:xfrm>
            <a:off x="259837" y="6357938"/>
            <a:ext cx="8624326" cy="1588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9838" y="325438"/>
            <a:ext cx="8624326" cy="43764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indent="342000" algn="l">
              <a:defRPr sz="2600" b="0" i="0" spc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References</a:t>
            </a:r>
          </a:p>
        </p:txBody>
      </p:sp>
      <p:sp>
        <p:nvSpPr>
          <p:cNvPr id="32" name="Foliennummernplatzhalter 20"/>
          <p:cNvSpPr txBox="1">
            <a:spLocks/>
          </p:cNvSpPr>
          <p:nvPr userDrawn="1"/>
        </p:nvSpPr>
        <p:spPr>
          <a:xfrm>
            <a:off x="8043858" y="63901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5AF41-3193-41A9-B205-E86B92ACFA1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Inhaltsplatzhalter 33"/>
          <p:cNvSpPr>
            <a:spLocks noGrp="1"/>
          </p:cNvSpPr>
          <p:nvPr>
            <p:ph sz="quarter" idx="10" hasCustomPrompt="1"/>
          </p:nvPr>
        </p:nvSpPr>
        <p:spPr>
          <a:xfrm>
            <a:off x="259838" y="6362700"/>
            <a:ext cx="7055410" cy="215900"/>
          </a:xfrm>
          <a:prstGeom prst="rect">
            <a:avLst/>
          </a:prstGeom>
        </p:spPr>
        <p:txBody>
          <a:bodyPr vert="horz" lIns="0" rIns="0"/>
          <a:lstStyle>
            <a:lvl1pPr marL="0" indent="342000">
              <a:buNone/>
              <a:defRPr sz="1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 sz="1200">
                <a:latin typeface="Palatino"/>
                <a:cs typeface="Palatino"/>
              </a:defRPr>
            </a:lvl2pPr>
            <a:lvl3pPr>
              <a:buNone/>
              <a:defRPr sz="1200">
                <a:latin typeface="Palatino"/>
                <a:cs typeface="Palatino"/>
              </a:defRPr>
            </a:lvl3pPr>
            <a:lvl4pPr>
              <a:buNone/>
              <a:defRPr sz="1200">
                <a:latin typeface="Palatino"/>
                <a:cs typeface="Palatino"/>
              </a:defRPr>
            </a:lvl4pPr>
            <a:lvl5pPr>
              <a:buNone/>
              <a:defRPr sz="1200">
                <a:latin typeface="Palatino"/>
                <a:cs typeface="Palatino"/>
              </a:defRPr>
            </a:lvl5pPr>
          </a:lstStyle>
          <a:p>
            <a:pPr lvl="0"/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244524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5.xml"/><Relationship Id="rId18" Type="http://schemas.openxmlformats.org/officeDocument/2006/relationships/image" Target="../media/image22.png"/><Relationship Id="rId3" Type="http://schemas.openxmlformats.org/officeDocument/2006/relationships/image" Target="../media/image14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9.png"/><Relationship Id="rId17" Type="http://schemas.openxmlformats.org/officeDocument/2006/relationships/customXml" Target="../ink/ink7.xml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8.png"/><Relationship Id="rId19" Type="http://schemas.openxmlformats.org/officeDocument/2006/relationships/customXml" Target="../ink/ink8.xml"/><Relationship Id="rId4" Type="http://schemas.openxmlformats.org/officeDocument/2006/relationships/image" Target="../media/image15.png"/><Relationship Id="rId9" Type="http://schemas.openxmlformats.org/officeDocument/2006/relationships/customXml" Target="../ink/ink3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59838" y="3836478"/>
            <a:ext cx="6033526" cy="646622"/>
          </a:xfrm>
        </p:spPr>
        <p:txBody>
          <a:bodyPr/>
          <a:lstStyle/>
          <a:p>
            <a:r>
              <a:rPr lang="de-DE" dirty="0" err="1"/>
              <a:t>Ambuj</a:t>
            </a:r>
            <a:r>
              <a:rPr lang="de-DE" dirty="0"/>
              <a:t> Kumar </a:t>
            </a:r>
            <a:r>
              <a:rPr lang="de-DE" dirty="0" err="1"/>
              <a:t>Mondal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59837" y="2003461"/>
            <a:ext cx="8624326" cy="1745579"/>
          </a:xfrm>
        </p:spPr>
        <p:txBody>
          <a:bodyPr/>
          <a:lstStyle/>
          <a:p>
            <a:r>
              <a:rPr lang="en-IN" dirty="0"/>
              <a:t>Machine Learning for Predictive Maintenance:</a:t>
            </a:r>
            <a:br>
              <a:rPr lang="en-IN" dirty="0"/>
            </a:br>
            <a:r>
              <a:rPr lang="en-IN" dirty="0"/>
              <a:t>A Multiple Classifier Approach </a:t>
            </a:r>
            <a:br>
              <a:rPr lang="en-IN" dirty="0"/>
            </a:b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30-March-2022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Prof. Dr. Theodor Lettmann</a:t>
            </a:r>
          </a:p>
        </p:txBody>
      </p:sp>
    </p:spTree>
    <p:extLst>
      <p:ext uri="{BB962C8B-B14F-4D97-AF65-F5344CB8AC3E}">
        <p14:creationId xmlns:p14="http://schemas.microsoft.com/office/powerpoint/2010/main" val="338584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Flow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06D3B15D-5169-4444-A8B2-F42D4512DA1B}"/>
              </a:ext>
            </a:extLst>
          </p:cNvPr>
          <p:cNvSpPr txBox="1">
            <a:spLocks/>
          </p:cNvSpPr>
          <p:nvPr/>
        </p:nvSpPr>
        <p:spPr>
          <a:xfrm>
            <a:off x="259837" y="3557117"/>
            <a:ext cx="8624326" cy="2469787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950" lvl="1" indent="0">
              <a:buFont typeface="Arial"/>
              <a:buNone/>
            </a:pP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B20F9D-3242-9F4C-9D2A-419252C0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37" y="992788"/>
            <a:ext cx="8624326" cy="2813668"/>
          </a:xfrm>
        </p:spPr>
        <p:txBody>
          <a:bodyPr/>
          <a:lstStyle/>
          <a:p>
            <a:r>
              <a:rPr lang="de-DE" b="1" dirty="0"/>
              <a:t>Data Exploration:</a:t>
            </a:r>
          </a:p>
          <a:p>
            <a:pPr lvl="1"/>
            <a:r>
              <a:rPr lang="de-DE" sz="1600" dirty="0"/>
              <a:t>Sensor </a:t>
            </a:r>
            <a:r>
              <a:rPr lang="de-DE" sz="1600" dirty="0" err="1"/>
              <a:t>data</a:t>
            </a:r>
            <a:r>
              <a:rPr lang="de-DE" sz="1600" dirty="0"/>
              <a:t>, Logs, Monitoring </a:t>
            </a:r>
            <a:r>
              <a:rPr lang="de-DE" sz="1600" dirty="0" err="1"/>
              <a:t>data</a:t>
            </a:r>
            <a:endParaRPr lang="de-DE" sz="1600" dirty="0"/>
          </a:p>
          <a:p>
            <a:r>
              <a:rPr lang="de-DE" b="1" dirty="0"/>
              <a:t>Feature </a:t>
            </a:r>
            <a:r>
              <a:rPr lang="de-DE" b="1" dirty="0" err="1"/>
              <a:t>Extraction</a:t>
            </a:r>
            <a:r>
              <a:rPr lang="de-DE" b="1" dirty="0"/>
              <a:t>:</a:t>
            </a:r>
          </a:p>
          <a:p>
            <a:pPr lvl="1"/>
            <a:r>
              <a:rPr lang="de-DE" sz="1600" dirty="0"/>
              <a:t>Data Interpolation</a:t>
            </a:r>
          </a:p>
          <a:p>
            <a:pPr lvl="1"/>
            <a:r>
              <a:rPr lang="en-GB" sz="1600" dirty="0"/>
              <a:t>mathematical value that can be used to train the machine learning algorithm</a:t>
            </a:r>
          </a:p>
          <a:p>
            <a:pPr lvl="1"/>
            <a:r>
              <a:rPr lang="en-GB" sz="1600" dirty="0"/>
              <a:t>Manufacturing industry – thousands of possible features. </a:t>
            </a:r>
          </a:p>
          <a:p>
            <a:pPr lvl="1"/>
            <a:r>
              <a:rPr lang="en-GB" sz="1600" b="1" dirty="0">
                <a:latin typeface="+mj-lt"/>
                <a:cs typeface="APPLE CHANCERY" panose="03020702040506060504" pitchFamily="66" charset="-79"/>
              </a:rPr>
              <a:t>Feature Selection </a:t>
            </a:r>
            <a:r>
              <a:rPr lang="en-GB" sz="1600" dirty="0"/>
              <a:t>is important – Average, standard deviation, skewness, Kurtosis etc.</a:t>
            </a:r>
          </a:p>
          <a:p>
            <a:pPr lvl="1"/>
            <a:endParaRPr lang="de-DE" dirty="0"/>
          </a:p>
          <a:p>
            <a:pPr marL="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27A0B-4C21-8142-AA6B-B79E9E0D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07" y="3744251"/>
            <a:ext cx="5886141" cy="2063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BE106-986C-9746-A14B-111154F6160C}"/>
              </a:ext>
            </a:extLst>
          </p:cNvPr>
          <p:cNvSpPr txBox="1"/>
          <p:nvPr/>
        </p:nvSpPr>
        <p:spPr>
          <a:xfrm>
            <a:off x="2705188" y="5802387"/>
            <a:ext cx="2321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[pic9]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Flow of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Ml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 and DL [ZYW19] </a:t>
            </a:r>
          </a:p>
        </p:txBody>
      </p:sp>
    </p:spTree>
    <p:extLst>
      <p:ext uri="{BB962C8B-B14F-4D97-AF65-F5344CB8AC3E}">
        <p14:creationId xmlns:p14="http://schemas.microsoft.com/office/powerpoint/2010/main" val="11062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922587"/>
            <a:ext cx="8624326" cy="2277813"/>
          </a:xfrm>
        </p:spPr>
        <p:txBody>
          <a:bodyPr/>
          <a:lstStyle/>
          <a:p>
            <a:r>
              <a:rPr lang="de-DE" b="1" dirty="0" err="1"/>
              <a:t>Classification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PdM</a:t>
            </a:r>
            <a:r>
              <a:rPr lang="de-DE" b="1" dirty="0"/>
              <a:t>: 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[ZYW19] </a:t>
            </a:r>
            <a:endParaRPr lang="en-IN" sz="1100" b="1" dirty="0"/>
          </a:p>
          <a:p>
            <a:pPr lvl="1"/>
            <a:r>
              <a:rPr lang="en-IN" sz="1600" dirty="0"/>
              <a:t>Assume data of N maintenance cycles available </a:t>
            </a:r>
          </a:p>
          <a:p>
            <a:pPr lvl="1"/>
            <a:r>
              <a:rPr lang="en-IN" sz="1600" dirty="0"/>
              <a:t>Define matrix X </a:t>
            </a:r>
            <a:r>
              <a:rPr lang="en-GB" sz="1600" dirty="0"/>
              <a:t>containing all the collectible information</a:t>
            </a:r>
          </a:p>
          <a:p>
            <a:pPr lvl="1"/>
            <a:r>
              <a:rPr lang="en-GB" sz="1600" dirty="0"/>
              <a:t>Information on maintenance events is contained in the </a:t>
            </a:r>
            <a:br>
              <a:rPr lang="en-GB" sz="1600" dirty="0"/>
            </a:br>
            <a:r>
              <a:rPr lang="en-GB" sz="1600" dirty="0"/>
              <a:t>variable Y </a:t>
            </a:r>
          </a:p>
          <a:p>
            <a:pPr marL="400950" lvl="1" indent="0">
              <a:buNone/>
            </a:pPr>
            <a:endParaRPr lang="en-GB" sz="1600" dirty="0"/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PdM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6B68F-27A5-744C-A659-CA1C1EF9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57" y="1696712"/>
            <a:ext cx="2870916" cy="466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D1A2B-D398-DE41-839B-937981EC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98" y="2529201"/>
            <a:ext cx="3767050" cy="589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3540F-E37A-6641-BA0E-D962CA2C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70" y="1392464"/>
            <a:ext cx="1453221" cy="370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D6488E-76E3-9A47-AB80-42712AAE4E69}"/>
                  </a:ext>
                </a:extLst>
              </p14:cNvPr>
              <p14:cNvContentPartPr/>
              <p14:nvPr/>
            </p14:nvContentPartPr>
            <p14:xfrm>
              <a:off x="6690108" y="1356541"/>
              <a:ext cx="360" cy="61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D6488E-76E3-9A47-AB80-42712AAE4E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6468" y="1248541"/>
                <a:ext cx="1080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257C9C-E993-C140-9B00-5A533372526F}"/>
                  </a:ext>
                </a:extLst>
              </p14:cNvPr>
              <p14:cNvContentPartPr/>
              <p14:nvPr/>
            </p14:nvContentPartPr>
            <p14:xfrm>
              <a:off x="6584988" y="1410181"/>
              <a:ext cx="154800" cy="3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257C9C-E993-C140-9B00-5A53337252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5988" y="1401181"/>
                <a:ext cx="172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03E6CF-D8FC-E24C-BE9E-7DB9EDAA9A43}"/>
                  </a:ext>
                </a:extLst>
              </p14:cNvPr>
              <p14:cNvContentPartPr/>
              <p14:nvPr/>
            </p14:nvContentPartPr>
            <p14:xfrm>
              <a:off x="7253868" y="1432501"/>
              <a:ext cx="13788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03E6CF-D8FC-E24C-BE9E-7DB9EDAA9A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4868" y="1423861"/>
                <a:ext cx="155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B04BCF-F91C-EC4A-8EA4-361ADE7E5FD6}"/>
                  </a:ext>
                </a:extLst>
              </p14:cNvPr>
              <p14:cNvContentPartPr/>
              <p14:nvPr/>
            </p14:nvContentPartPr>
            <p14:xfrm>
              <a:off x="6747915" y="1281726"/>
              <a:ext cx="183960" cy="135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B04BCF-F91C-EC4A-8EA4-361ADE7E5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9275" y="1272726"/>
                <a:ext cx="201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F679E1-8B51-DC45-9AE5-F47986A0A51D}"/>
                  </a:ext>
                </a:extLst>
              </p14:cNvPr>
              <p14:cNvContentPartPr/>
              <p14:nvPr/>
            </p14:nvContentPartPr>
            <p14:xfrm>
              <a:off x="6745395" y="1360566"/>
              <a:ext cx="142200" cy="3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F679E1-8B51-DC45-9AE5-F47986A0A5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36395" y="1351926"/>
                <a:ext cx="1598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B4B5D67-44BD-B040-A85A-49F2998086A7}"/>
              </a:ext>
            </a:extLst>
          </p:cNvPr>
          <p:cNvGrpSpPr/>
          <p:nvPr/>
        </p:nvGrpSpPr>
        <p:grpSpPr>
          <a:xfrm>
            <a:off x="7409235" y="1301526"/>
            <a:ext cx="183960" cy="142560"/>
            <a:chOff x="7409235" y="1301526"/>
            <a:chExt cx="1839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849331-8C55-9640-BDB7-2D9A95ACB102}"/>
                    </a:ext>
                  </a:extLst>
                </p14:cNvPr>
                <p14:cNvContentPartPr/>
                <p14:nvPr/>
              </p14:nvContentPartPr>
              <p14:xfrm>
                <a:off x="7471515" y="1301526"/>
                <a:ext cx="121680" cy="11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849331-8C55-9640-BDB7-2D9A95ACB1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62875" y="1292886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C8AC8A-AEAF-8F4D-8F39-297D53D6AD09}"/>
                    </a:ext>
                  </a:extLst>
                </p14:cNvPr>
                <p14:cNvContentPartPr/>
                <p14:nvPr/>
              </p14:nvContentPartPr>
              <p14:xfrm>
                <a:off x="7475835" y="1380006"/>
                <a:ext cx="25560" cy="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C8AC8A-AEAF-8F4D-8F39-297D53D6AD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7195" y="1371006"/>
                  <a:ext cx="43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BE515B-F81F-3E42-92A3-0FF4C9A33663}"/>
                    </a:ext>
                  </a:extLst>
                </p14:cNvPr>
                <p14:cNvContentPartPr/>
                <p14:nvPr/>
              </p14:nvContentPartPr>
              <p14:xfrm>
                <a:off x="7409235" y="1308726"/>
                <a:ext cx="106200" cy="13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BE515B-F81F-3E42-92A3-0FF4C9A336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0235" y="1299726"/>
                  <a:ext cx="123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8DA930-3EDA-CE4D-976D-8AD5252796A4}"/>
                    </a:ext>
                  </a:extLst>
                </p14:cNvPr>
                <p14:cNvContentPartPr/>
                <p14:nvPr/>
              </p14:nvContentPartPr>
              <p14:xfrm>
                <a:off x="7447395" y="1396206"/>
                <a:ext cx="123120" cy="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8DA930-3EDA-CE4D-976D-8AD5252796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38395" y="1387206"/>
                  <a:ext cx="140760" cy="23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0F668042-9AA1-6F46-9195-5EE8D3C837ED}"/>
              </a:ext>
            </a:extLst>
          </p:cNvPr>
          <p:cNvSpPr txBox="1">
            <a:spLocks/>
          </p:cNvSpPr>
          <p:nvPr/>
        </p:nvSpPr>
        <p:spPr>
          <a:xfrm>
            <a:off x="326567" y="3258268"/>
            <a:ext cx="8624326" cy="2677145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Weak Form: 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[ZYW19] </a:t>
            </a:r>
            <a:endParaRPr lang="en-IN" sz="1100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sz="1600" dirty="0"/>
              <a:t>In the case of R2F, each cycle results in </a:t>
            </a:r>
            <a:r>
              <a:rPr lang="en-GB" sz="1600" i="1" dirty="0">
                <a:latin typeface="Courier" pitchFamily="2" charset="0"/>
                <a:cs typeface="APPLE CHANCERY" panose="03020702040506060504" pitchFamily="66" charset="-79"/>
              </a:rPr>
              <a:t>F</a:t>
            </a:r>
            <a:r>
              <a:rPr lang="en-GB" sz="1600" dirty="0"/>
              <a:t> - Dataset is unbalanced and skewed.</a:t>
            </a:r>
          </a:p>
          <a:p>
            <a:pPr lvl="1"/>
            <a:r>
              <a:rPr lang="en-IN" sz="1600" dirty="0"/>
              <a:t>Only current process iteration is classified. No fault prevention</a:t>
            </a:r>
          </a:p>
          <a:p>
            <a:pPr lvl="1"/>
            <a:r>
              <a:rPr lang="en-GB" sz="1600" dirty="0"/>
              <a:t>No operating cost optimization policy</a:t>
            </a:r>
          </a:p>
          <a:p>
            <a:pPr lvl="1"/>
            <a:r>
              <a:rPr lang="en-GB" sz="1600" dirty="0"/>
              <a:t>Key Metrics – 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GB" sz="1600" i="1" dirty="0">
                <a:solidFill>
                  <a:schemeClr val="tx1"/>
                </a:solidFill>
              </a:rPr>
              <a:t>Frequency of unexpected breaks </a:t>
            </a:r>
            <a:r>
              <a:rPr lang="en-GB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GB" sz="16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FuB</a:t>
            </a:r>
            <a:r>
              <a:rPr lang="en-GB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) </a:t>
            </a:r>
            <a:r>
              <a:rPr lang="en-GB" sz="1600" i="1" dirty="0">
                <a:solidFill>
                  <a:schemeClr val="tx1"/>
                </a:solidFill>
              </a:rPr>
              <a:t>- 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</a:rPr>
              <a:t>percentage of failures not prevented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	Amount of unexploited lifetime </a:t>
            </a:r>
            <a:r>
              <a:rPr lang="en-GB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GB" sz="16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FuL</a:t>
            </a:r>
            <a:r>
              <a:rPr lang="en-GB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) </a:t>
            </a:r>
            <a:r>
              <a:rPr lang="en-GB" sz="1600" i="1" dirty="0">
                <a:solidFill>
                  <a:schemeClr val="tx1"/>
                </a:solidFill>
              </a:rPr>
              <a:t>– </a:t>
            </a:r>
            <a:r>
              <a:rPr lang="en-GB" sz="1200" i="1" dirty="0">
                <a:solidFill>
                  <a:schemeClr val="bg1">
                    <a:lumMod val="50000"/>
                  </a:schemeClr>
                </a:solidFill>
              </a:rPr>
              <a:t>number of iteration that could have run before breakdown</a:t>
            </a:r>
          </a:p>
        </p:txBody>
      </p:sp>
    </p:spTree>
    <p:extLst>
      <p:ext uri="{BB962C8B-B14F-4D97-AF65-F5344CB8AC3E}">
        <p14:creationId xmlns:p14="http://schemas.microsoft.com/office/powerpoint/2010/main" val="5809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1049779"/>
            <a:ext cx="8624326" cy="3798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Costs, </a:t>
            </a:r>
            <a:r>
              <a:rPr lang="en-GB" i="1" dirty="0" err="1">
                <a:latin typeface="Cambria" panose="02040503050406030204" pitchFamily="18" charset="0"/>
              </a:rPr>
              <a:t>CuB</a:t>
            </a:r>
            <a:r>
              <a:rPr lang="en-GB" i="1" dirty="0">
                <a:latin typeface="Cambria" panose="02040503050406030204" pitchFamily="18" charset="0"/>
              </a:rPr>
              <a:t> </a:t>
            </a:r>
            <a:r>
              <a:rPr lang="en-GB" dirty="0"/>
              <a:t>and </a:t>
            </a:r>
            <a:r>
              <a:rPr lang="en-GB" i="1" dirty="0" err="1">
                <a:latin typeface="Cambria" panose="02040503050406030204" pitchFamily="18" charset="0"/>
              </a:rPr>
              <a:t>CuL</a:t>
            </a:r>
            <a:r>
              <a:rPr lang="en-GB" dirty="0"/>
              <a:t> associated with for </a:t>
            </a:r>
            <a:r>
              <a:rPr lang="en-GB" i="1" dirty="0" err="1">
                <a:latin typeface="Cambria" panose="02040503050406030204" pitchFamily="18" charset="0"/>
              </a:rPr>
              <a:t>FuB</a:t>
            </a:r>
            <a:r>
              <a:rPr lang="en-GB" dirty="0"/>
              <a:t> </a:t>
            </a:r>
            <a:r>
              <a:rPr lang="en-GB" dirty="0" err="1"/>
              <a:t>anf</a:t>
            </a:r>
            <a:r>
              <a:rPr lang="en-GB" dirty="0"/>
              <a:t> </a:t>
            </a:r>
            <a:r>
              <a:rPr lang="en-GB" i="1" dirty="0" err="1">
                <a:latin typeface="Cambria" panose="02040503050406030204" pitchFamily="18" charset="0"/>
              </a:rPr>
              <a:t>FuL</a:t>
            </a:r>
            <a:r>
              <a:rPr lang="en-GB" dirty="0"/>
              <a:t>; </a:t>
            </a:r>
            <a:r>
              <a:rPr lang="en-GB" i="1" dirty="0" err="1">
                <a:latin typeface="Cambria" panose="02040503050406030204" pitchFamily="18" charset="0"/>
              </a:rPr>
              <a:t>CuB</a:t>
            </a:r>
            <a:r>
              <a:rPr lang="en-GB" i="1" dirty="0">
                <a:latin typeface="Cambria" panose="02040503050406030204" pitchFamily="18" charset="0"/>
              </a:rPr>
              <a:t> </a:t>
            </a:r>
            <a:r>
              <a:rPr lang="en-GB" dirty="0"/>
              <a:t>relates to unplanned interruptions in Production.  </a:t>
            </a:r>
            <a:r>
              <a:rPr lang="en-GB" i="1" dirty="0" err="1">
                <a:latin typeface="Cambria" panose="02040503050406030204" pitchFamily="18" charset="0"/>
              </a:rPr>
              <a:t>CuB</a:t>
            </a:r>
            <a:r>
              <a:rPr lang="en-GB" i="1" dirty="0">
                <a:latin typeface="Cambria" panose="02040503050406030204" pitchFamily="18" charset="0"/>
              </a:rPr>
              <a:t> &gt;&gt; </a:t>
            </a:r>
            <a:r>
              <a:rPr lang="en-GB" i="1" dirty="0" err="1">
                <a:latin typeface="Cambria" panose="02040503050406030204" pitchFamily="18" charset="0"/>
              </a:rPr>
              <a:t>CuL</a:t>
            </a:r>
            <a:endParaRPr lang="en-GB" i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 optimal </a:t>
            </a:r>
            <a:r>
              <a:rPr lang="en-GB" dirty="0" err="1"/>
              <a:t>tradeoff</a:t>
            </a:r>
            <a:r>
              <a:rPr lang="en-GB" dirty="0"/>
              <a:t> solution is sought through minimization of the total operating costs  	</a:t>
            </a:r>
            <a:r>
              <a:rPr lang="en-GB" i="1" dirty="0">
                <a:latin typeface="Cambria" panose="02040503050406030204" pitchFamily="18" charset="0"/>
              </a:rPr>
              <a:t>J = </a:t>
            </a:r>
            <a:r>
              <a:rPr lang="en-GB" i="1" dirty="0" err="1">
                <a:latin typeface="Cambria" panose="02040503050406030204" pitchFamily="18" charset="0"/>
              </a:rPr>
              <a:t>FuB.CuB</a:t>
            </a:r>
            <a:r>
              <a:rPr lang="en-GB" i="1" dirty="0">
                <a:latin typeface="Cambria" panose="02040503050406030204" pitchFamily="18" charset="0"/>
              </a:rPr>
              <a:t> +</a:t>
            </a:r>
            <a:r>
              <a:rPr lang="en-GB" i="1" dirty="0" err="1">
                <a:latin typeface="Cambria" panose="02040503050406030204" pitchFamily="18" charset="0"/>
              </a:rPr>
              <a:t>FuL.CuL</a:t>
            </a:r>
            <a:endParaRPr lang="en-GB" i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Possible approach to prevent unexpected failures- optimize</a:t>
            </a:r>
            <a:r>
              <a:rPr lang="en-GB" i="1" dirty="0">
                <a:latin typeface="Cambria" panose="02040503050406030204" pitchFamily="18" charset="0"/>
              </a:rPr>
              <a:t> 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Label last </a:t>
            </a:r>
            <a:r>
              <a:rPr lang="en-GB" i="1" dirty="0">
                <a:latin typeface="Courier" pitchFamily="2" charset="0"/>
              </a:rPr>
              <a:t>m</a:t>
            </a:r>
            <a:r>
              <a:rPr lang="en-GB" dirty="0"/>
              <a:t> iterations as</a:t>
            </a:r>
            <a:r>
              <a:rPr lang="en-GB" i="1" dirty="0"/>
              <a:t> </a:t>
            </a:r>
            <a:r>
              <a:rPr lang="en-GB" i="1" dirty="0">
                <a:latin typeface="Cambria" panose="02040503050406030204" pitchFamily="18" charset="0"/>
              </a:rPr>
              <a:t>F</a:t>
            </a:r>
            <a:r>
              <a:rPr lang="en-GB" i="1" dirty="0"/>
              <a:t> </a:t>
            </a:r>
            <a:r>
              <a:rPr lang="en-GB" dirty="0"/>
              <a:t>instead of considering just last failed cycle and reduce </a:t>
            </a:r>
            <a:r>
              <a:rPr lang="en-GB" i="1" dirty="0"/>
              <a:t>skewness</a:t>
            </a:r>
            <a:r>
              <a:rPr lang="en-GB" dirty="0"/>
              <a:t> of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 err="1">
                <a:latin typeface="Cambria" panose="02040503050406030204" pitchFamily="18" charset="0"/>
              </a:rPr>
              <a:t>j</a:t>
            </a:r>
            <a:r>
              <a:rPr lang="en-GB" i="1" baseline="30000" dirty="0" err="1">
                <a:latin typeface="Cambria" panose="02040503050406030204" pitchFamily="18" charset="0"/>
              </a:rPr>
              <a:t>th</a:t>
            </a:r>
            <a:r>
              <a:rPr lang="en-GB" dirty="0"/>
              <a:t>  classifier is associated with the labels </a:t>
            </a:r>
            <a:r>
              <a:rPr lang="en-GB" i="1" dirty="0" err="1">
                <a:latin typeface="Cambria" panose="02040503050406030204" pitchFamily="18" charset="0"/>
                <a:cs typeface="APPLE CHANCERY" panose="03020702040506060504" pitchFamily="66" charset="-79"/>
              </a:rPr>
              <a:t>Y</a:t>
            </a:r>
            <a:r>
              <a:rPr lang="en-GB" i="1" baseline="30000" dirty="0" err="1">
                <a:latin typeface="Cambria" panose="02040503050406030204" pitchFamily="18" charset="0"/>
                <a:cs typeface="APPLE CHANCERY" panose="03020702040506060504" pitchFamily="66" charset="-79"/>
              </a:rPr>
              <a:t>j</a:t>
            </a:r>
            <a:r>
              <a:rPr lang="en-GB" dirty="0"/>
              <a:t>, where considering the </a:t>
            </a:r>
            <a:r>
              <a:rPr lang="en-GB" i="1" dirty="0" err="1">
                <a:latin typeface="Cambria" panose="02040503050406030204" pitchFamily="18" charset="0"/>
              </a:rPr>
              <a:t>t</a:t>
            </a:r>
            <a:r>
              <a:rPr lang="en-GB" i="1" baseline="30000" dirty="0" err="1">
                <a:latin typeface="Cambria" panose="02040503050406030204" pitchFamily="18" charset="0"/>
              </a:rPr>
              <a:t>th</a:t>
            </a:r>
            <a:r>
              <a:rPr lang="en-GB" dirty="0"/>
              <a:t> process iteration of the </a:t>
            </a:r>
            <a:r>
              <a:rPr lang="en-GB" i="1" dirty="0" err="1">
                <a:latin typeface="Cambria" panose="02040503050406030204" pitchFamily="18" charset="0"/>
              </a:rPr>
              <a:t>i</a:t>
            </a:r>
            <a:r>
              <a:rPr lang="en-GB" i="1" baseline="30000" dirty="0" err="1">
                <a:latin typeface="Cambria" panose="02040503050406030204" pitchFamily="18" charset="0"/>
              </a:rPr>
              <a:t>th</a:t>
            </a:r>
            <a:r>
              <a:rPr lang="en-GB" dirty="0"/>
              <a:t>  maintenance cycle (of length </a:t>
            </a:r>
            <a:r>
              <a:rPr lang="en-GB" dirty="0" err="1"/>
              <a:t>n</a:t>
            </a:r>
            <a:r>
              <a:rPr lang="en-GB" baseline="-25000" dirty="0" err="1"/>
              <a:t>i</a:t>
            </a:r>
            <a:r>
              <a:rPr lang="en-GB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 </a:t>
            </a:r>
            <a:r>
              <a:rPr lang="de-DE" dirty="0" err="1"/>
              <a:t>PdM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C41FD-2D5B-344C-9AA6-CE43973E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41" y="5135148"/>
            <a:ext cx="3104017" cy="6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Tradeoff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BE5D9FF6-6CE0-3540-90C6-1465B70AEE1D}"/>
              </a:ext>
            </a:extLst>
          </p:cNvPr>
          <p:cNvSpPr txBox="1">
            <a:spLocks/>
          </p:cNvSpPr>
          <p:nvPr/>
        </p:nvSpPr>
        <p:spPr>
          <a:xfrm>
            <a:off x="259836" y="893135"/>
            <a:ext cx="8624326" cy="2955852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GB" baseline="-25000" dirty="0"/>
              <a:t>m</a:t>
            </a:r>
            <a:r>
              <a:rPr lang="en-GB" dirty="0"/>
              <a:t> samples for F and n-N</a:t>
            </a:r>
            <a:r>
              <a:rPr lang="en-GB" baseline="-25000" dirty="0"/>
              <a:t>m</a:t>
            </a:r>
            <a:r>
              <a:rPr lang="en-GB" dirty="0"/>
              <a:t> samples for the class NF. This can be repeated with k different values of horizon </a:t>
            </a:r>
            <a:r>
              <a:rPr lang="en-GB" i="1" dirty="0">
                <a:latin typeface="Cambria" panose="02040503050406030204" pitchFamily="18" charset="0"/>
              </a:rPr>
              <a:t>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given the current costs </a:t>
            </a:r>
            <a:r>
              <a:rPr lang="en-GB" i="1" dirty="0" err="1">
                <a:latin typeface="Cambria" panose="02040503050406030204" pitchFamily="18" charset="0"/>
              </a:rPr>
              <a:t>CuB</a:t>
            </a:r>
            <a:r>
              <a:rPr lang="en-GB" i="1" dirty="0">
                <a:latin typeface="Cambria" panose="02040503050406030204" pitchFamily="18" charset="0"/>
              </a:rPr>
              <a:t>(t) </a:t>
            </a:r>
            <a:r>
              <a:rPr lang="en-GB" dirty="0"/>
              <a:t>and </a:t>
            </a:r>
            <a:r>
              <a:rPr lang="en-GB" i="1" dirty="0" err="1">
                <a:latin typeface="Cambria" panose="02040503050406030204" pitchFamily="18" charset="0"/>
              </a:rPr>
              <a:t>CuL</a:t>
            </a:r>
            <a:r>
              <a:rPr lang="en-GB" i="1" dirty="0">
                <a:latin typeface="Cambria" panose="02040503050406030204" pitchFamily="18" charset="0"/>
              </a:rPr>
              <a:t>(t) </a:t>
            </a:r>
            <a:r>
              <a:rPr lang="en-GB" dirty="0"/>
              <a:t>at time t, the MC </a:t>
            </a:r>
            <a:r>
              <a:rPr lang="en-GB" dirty="0" err="1"/>
              <a:t>PdM</a:t>
            </a:r>
            <a:r>
              <a:rPr lang="en-GB" dirty="0"/>
              <a:t> suggests a corrective action when the </a:t>
            </a:r>
            <a:r>
              <a:rPr lang="en-GB" dirty="0" err="1"/>
              <a:t>j</a:t>
            </a:r>
            <a:r>
              <a:rPr lang="en-GB" baseline="30000" dirty="0" err="1"/>
              <a:t>th</a:t>
            </a:r>
            <a:r>
              <a:rPr lang="en-GB" baseline="30000" dirty="0"/>
              <a:t> </a:t>
            </a:r>
            <a:r>
              <a:rPr lang="en-GB" dirty="0"/>
              <a:t>classifier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90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0C9C3-C8E8-4943-9C98-5AFD1608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08" y="2596583"/>
            <a:ext cx="3667643" cy="1063256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7ABA79BB-7BE0-0D46-8C15-67EC71522851}"/>
              </a:ext>
            </a:extLst>
          </p:cNvPr>
          <p:cNvSpPr txBox="1">
            <a:spLocks/>
          </p:cNvSpPr>
          <p:nvPr/>
        </p:nvSpPr>
        <p:spPr>
          <a:xfrm>
            <a:off x="392083" y="3753293"/>
            <a:ext cx="8624326" cy="2420259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 1: 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[ZYW19] </a:t>
            </a:r>
            <a:endParaRPr lang="en-IN" sz="11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the performance of each classifier is evaluated using repeated random subsampling validation, also known as </a:t>
            </a:r>
            <a:r>
              <a:rPr lang="en-GB" i="1" dirty="0">
                <a:latin typeface="Cambria" panose="02040503050406030204" pitchFamily="18" charset="0"/>
              </a:rPr>
              <a:t>Monte Carlo cross validation (MCCV)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i="1" dirty="0">
                <a:latin typeface="Cambria" panose="02040503050406030204" pitchFamily="18" charset="0"/>
              </a:rPr>
              <a:t>MCR[%] </a:t>
            </a:r>
            <a:r>
              <a:rPr lang="en-GB" dirty="0"/>
              <a:t>= Percentage of misclassified samples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Tuning by cross validation with MCR</a:t>
            </a:r>
          </a:p>
          <a:p>
            <a:pPr lvl="1"/>
            <a:endParaRPr lang="en-GB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8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8" y="924447"/>
            <a:ext cx="3498743" cy="5286781"/>
          </a:xfrm>
        </p:spPr>
        <p:txBody>
          <a:bodyPr/>
          <a:lstStyle/>
          <a:p>
            <a:r>
              <a:rPr lang="en-GB" sz="1600" i="1" dirty="0" err="1">
                <a:latin typeface="Cambria" panose="02040503050406030204" pitchFamily="18" charset="0"/>
              </a:rPr>
              <a:t>CuB</a:t>
            </a:r>
            <a:r>
              <a:rPr lang="en-GB" sz="1600" dirty="0"/>
              <a:t> and </a:t>
            </a:r>
            <a:r>
              <a:rPr lang="en-GB" sz="1600" i="1" dirty="0" err="1">
                <a:latin typeface="Cambria" panose="02040503050406030204" pitchFamily="18" charset="0"/>
              </a:rPr>
              <a:t>CuL</a:t>
            </a:r>
            <a:r>
              <a:rPr lang="en-GB" sz="1600" dirty="0"/>
              <a:t> are provided by the user, and may be changed at each evaluation of the </a:t>
            </a:r>
            <a:r>
              <a:rPr lang="en-GB" sz="1600" dirty="0" err="1"/>
              <a:t>PdM</a:t>
            </a:r>
            <a:r>
              <a:rPr lang="en-GB" sz="1600" dirty="0"/>
              <a:t> module</a:t>
            </a:r>
          </a:p>
          <a:p>
            <a:pPr lvl="1"/>
            <a:r>
              <a:rPr lang="en-IN" sz="1600" dirty="0">
                <a:solidFill>
                  <a:schemeClr val="tx1"/>
                </a:solidFill>
              </a:rPr>
              <a:t>Unexpected breakdown brings a full maintenance cycle</a:t>
            </a:r>
          </a:p>
          <a:p>
            <a:pPr lvl="1"/>
            <a:r>
              <a:rPr lang="en-IN" sz="1600" dirty="0">
                <a:solidFill>
                  <a:schemeClr val="tx1"/>
                </a:solidFill>
              </a:rPr>
              <a:t>V</a:t>
            </a:r>
            <a:r>
              <a:rPr lang="en-GB" sz="1600" dirty="0" err="1">
                <a:solidFill>
                  <a:schemeClr val="tx1"/>
                </a:solidFill>
              </a:rPr>
              <a:t>aluable</a:t>
            </a:r>
            <a:r>
              <a:rPr lang="en-GB" sz="1600" dirty="0">
                <a:solidFill>
                  <a:schemeClr val="tx1"/>
                </a:solidFill>
              </a:rPr>
              <a:t> new data are available to update the MC </a:t>
            </a:r>
            <a:r>
              <a:rPr lang="en-GB" sz="1600" dirty="0" err="1">
                <a:solidFill>
                  <a:schemeClr val="tx1"/>
                </a:solidFill>
              </a:rPr>
              <a:t>PdM</a:t>
            </a:r>
            <a:r>
              <a:rPr lang="en-GB" sz="1600" dirty="0">
                <a:solidFill>
                  <a:schemeClr val="tx1"/>
                </a:solidFill>
              </a:rPr>
              <a:t> module and related performance metrics</a:t>
            </a:r>
          </a:p>
          <a:p>
            <a:pPr lvl="1"/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/>
              <a:t>It is important to retain the facility to update the MC </a:t>
            </a:r>
            <a:r>
              <a:rPr lang="en-GB" sz="1600" dirty="0" err="1"/>
              <a:t>PdM</a:t>
            </a:r>
            <a:r>
              <a:rPr lang="en-GB" sz="1600" dirty="0"/>
              <a:t> module following deployment. </a:t>
            </a:r>
          </a:p>
          <a:p>
            <a:pPr lvl="1"/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Mc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4D8B2-D50F-3746-87D1-D95EA1EAFCC5}"/>
              </a:ext>
            </a:extLst>
          </p:cNvPr>
          <p:cNvSpPr txBox="1"/>
          <p:nvPr/>
        </p:nvSpPr>
        <p:spPr>
          <a:xfrm>
            <a:off x="6702740" y="4215298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Dignum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2017]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9B1C4-2E57-454B-A5CC-4C0CE726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43" y="881915"/>
            <a:ext cx="4982819" cy="528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7FF34-2A7C-1A49-911B-4B988F96B5FD}"/>
              </a:ext>
            </a:extLst>
          </p:cNvPr>
          <p:cNvSpPr txBox="1"/>
          <p:nvPr/>
        </p:nvSpPr>
        <p:spPr>
          <a:xfrm>
            <a:off x="4887132" y="6049720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Algortihm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: MC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PdM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[SSP+14]</a:t>
            </a:r>
          </a:p>
        </p:txBody>
      </p:sp>
    </p:spTree>
    <p:extLst>
      <p:ext uri="{BB962C8B-B14F-4D97-AF65-F5344CB8AC3E}">
        <p14:creationId xmlns:p14="http://schemas.microsoft.com/office/powerpoint/2010/main" val="314356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1215850"/>
            <a:ext cx="3806933" cy="4860734"/>
          </a:xfrm>
        </p:spPr>
        <p:txBody>
          <a:bodyPr/>
          <a:lstStyle/>
          <a:p>
            <a:r>
              <a:rPr lang="en-GB" i="1" dirty="0"/>
              <a:t>For integral type faults –</a:t>
            </a:r>
            <a:r>
              <a:rPr lang="en-GB" dirty="0"/>
              <a:t> normal wear and tear</a:t>
            </a:r>
            <a:r>
              <a:rPr lang="en-GB" i="1" dirty="0"/>
              <a:t> effects</a:t>
            </a:r>
          </a:p>
          <a:p>
            <a:r>
              <a:rPr lang="en-GB" dirty="0"/>
              <a:t>Effectively deal with unbalanced datasets</a:t>
            </a:r>
          </a:p>
          <a:p>
            <a:r>
              <a:rPr lang="en-GB" dirty="0"/>
              <a:t>Performance of the MC </a:t>
            </a:r>
            <a:r>
              <a:rPr lang="en-GB" dirty="0" err="1"/>
              <a:t>PdM</a:t>
            </a:r>
            <a:r>
              <a:rPr lang="en-GB" dirty="0"/>
              <a:t> methodology increases with the number of classifiers k</a:t>
            </a:r>
          </a:p>
          <a:p>
            <a:endParaRPr lang="en-GB" sz="1600" dirty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 </a:t>
            </a:r>
            <a:r>
              <a:rPr lang="de-DE" dirty="0" err="1"/>
              <a:t>Classifiers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A69A6-B63B-884A-B133-71E5BFB8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70" y="1846000"/>
            <a:ext cx="4912242" cy="2775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3FF16-2FE6-C443-8122-749080DB8762}"/>
              </a:ext>
            </a:extLst>
          </p:cNvPr>
          <p:cNvSpPr txBox="1"/>
          <p:nvPr/>
        </p:nvSpPr>
        <p:spPr>
          <a:xfrm>
            <a:off x="4577137" y="4585451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[pic10]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Two-dimensional example of k classifiers. [SSP+14]</a:t>
            </a:r>
          </a:p>
        </p:txBody>
      </p:sp>
    </p:spTree>
    <p:extLst>
      <p:ext uri="{BB962C8B-B14F-4D97-AF65-F5344CB8AC3E}">
        <p14:creationId xmlns:p14="http://schemas.microsoft.com/office/powerpoint/2010/main" val="5428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DECB0C2-E767-FF43-A1CA-D8F84B965278}"/>
              </a:ext>
            </a:extLst>
          </p:cNvPr>
          <p:cNvSpPr txBox="1">
            <a:spLocks/>
          </p:cNvSpPr>
          <p:nvPr/>
        </p:nvSpPr>
        <p:spPr>
          <a:xfrm>
            <a:off x="366162" y="893134"/>
            <a:ext cx="8624326" cy="4459701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Support Vector Machines (SVMs)</a:t>
            </a:r>
          </a:p>
          <a:p>
            <a:pPr lvl="1"/>
            <a:r>
              <a:rPr lang="en-GB" dirty="0"/>
              <a:t>A </a:t>
            </a:r>
            <a:r>
              <a:rPr lang="en-GB" i="1" dirty="0"/>
              <a:t>hyperplane </a:t>
            </a:r>
            <a:r>
              <a:rPr lang="en-GB" dirty="0"/>
              <a:t>is defined such that it separates the two classes </a:t>
            </a:r>
            <a:r>
              <a:rPr lang="en-GB" i="1" dirty="0">
                <a:latin typeface="Cambria" panose="02040503050406030204" pitchFamily="18" charset="0"/>
              </a:rPr>
              <a:t>F</a:t>
            </a:r>
            <a:r>
              <a:rPr lang="en-GB" dirty="0"/>
              <a:t> and </a:t>
            </a:r>
            <a:r>
              <a:rPr lang="en-GB" i="1" dirty="0">
                <a:latin typeface="Cambria" panose="02040503050406030204" pitchFamily="18" charset="0"/>
              </a:rPr>
              <a:t>NF</a:t>
            </a:r>
            <a:r>
              <a:rPr lang="en-GB" dirty="0"/>
              <a:t> with the highest margin.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In real classification problems, classes are often non separable, i.e., the two categories overlap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The computational cost for training a nonlinear SVM is generally between </a:t>
            </a:r>
            <a:r>
              <a:rPr lang="en-GB" b="1" i="1" dirty="0">
                <a:latin typeface="Cambria" panose="02040503050406030204" pitchFamily="18" charset="0"/>
              </a:rPr>
              <a:t>O(n2) </a:t>
            </a:r>
            <a:r>
              <a:rPr lang="en-GB" b="1" dirty="0"/>
              <a:t>and </a:t>
            </a:r>
            <a:r>
              <a:rPr lang="en-GB" b="1" i="1" dirty="0">
                <a:latin typeface="Cambria" panose="02040503050406030204" pitchFamily="18" charset="0"/>
              </a:rPr>
              <a:t>O(n3)</a:t>
            </a:r>
            <a:br>
              <a:rPr lang="en-GB" b="1" i="1" dirty="0">
                <a:latin typeface="Cambria" panose="02040503050406030204" pitchFamily="18" charset="0"/>
              </a:rPr>
            </a:br>
            <a:endParaRPr lang="en-GB" b="1" i="1" dirty="0">
              <a:latin typeface="Cambria" panose="02040503050406030204" pitchFamily="18" charset="0"/>
            </a:endParaRPr>
          </a:p>
          <a:p>
            <a:pPr lvl="1"/>
            <a:r>
              <a:rPr lang="en-GB" dirty="0"/>
              <a:t>employed </a:t>
            </a:r>
            <a:r>
              <a:rPr lang="en-GB" i="1" dirty="0">
                <a:latin typeface="Cambria" panose="02040503050406030204" pitchFamily="18" charset="0"/>
              </a:rPr>
              <a:t>radial basis function (RBF) </a:t>
            </a:r>
            <a:r>
              <a:rPr lang="en-GB" dirty="0"/>
              <a:t>kernels to implement the nonlinear classification boundaries in the linear framework. RBF is always an absolute value</a:t>
            </a:r>
          </a:p>
          <a:p>
            <a:pPr lvl="1"/>
            <a:endParaRPr lang="en-GB" b="1" i="1" dirty="0">
              <a:latin typeface="Cambria" panose="02040503050406030204" pitchFamily="18" charset="0"/>
            </a:endParaRPr>
          </a:p>
          <a:p>
            <a:pPr lvl="1"/>
            <a:endParaRPr lang="en-GB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2881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 </a:t>
            </a:r>
            <a:r>
              <a:rPr lang="de-DE" dirty="0" err="1"/>
              <a:t>PdM</a:t>
            </a:r>
            <a:r>
              <a:rPr lang="de-DE" dirty="0"/>
              <a:t>- </a:t>
            </a:r>
            <a:r>
              <a:rPr lang="de-DE" dirty="0" err="1"/>
              <a:t>svm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DECB0C2-E767-FF43-A1CA-D8F84B965278}"/>
              </a:ext>
            </a:extLst>
          </p:cNvPr>
          <p:cNvSpPr txBox="1">
            <a:spLocks/>
          </p:cNvSpPr>
          <p:nvPr/>
        </p:nvSpPr>
        <p:spPr>
          <a:xfrm>
            <a:off x="366162" y="893134"/>
            <a:ext cx="8624326" cy="5012435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training dataset S is available and the values {−1, 1}</a:t>
            </a:r>
            <a:br>
              <a:rPr lang="en-GB" dirty="0"/>
            </a:br>
            <a:r>
              <a:rPr lang="en-GB" dirty="0"/>
              <a:t>are assigned to the two classes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define the hyperplane F</a:t>
            </a:r>
            <a:r>
              <a:rPr lang="en-GB" baseline="-25000" dirty="0"/>
              <a:t>0</a:t>
            </a:r>
            <a:r>
              <a:rPr lang="en-GB" dirty="0"/>
              <a:t> in the space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classification is then based on the choice of f(x)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for a new sample </a:t>
            </a:r>
            <a:r>
              <a:rPr lang="en-GB" dirty="0" err="1"/>
              <a:t>x</a:t>
            </a:r>
            <a:r>
              <a:rPr lang="en-GB" baseline="30000" dirty="0" err="1"/>
              <a:t>new</a:t>
            </a:r>
            <a:r>
              <a:rPr lang="en-GB" dirty="0"/>
              <a:t> not belonging S </a:t>
            </a:r>
          </a:p>
          <a:p>
            <a:pPr lvl="1"/>
            <a:endParaRPr lang="en-GB" sz="1600" dirty="0"/>
          </a:p>
          <a:p>
            <a:pPr marL="400950" lvl="1" indent="0">
              <a:buNone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EDC83-36E2-0A4E-BE6B-7B0EE376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69" y="1746606"/>
            <a:ext cx="3789791" cy="793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5C28E-FD66-CB44-86AA-198A1D5D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88" y="3154138"/>
            <a:ext cx="3218752" cy="47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14257-406A-644B-85FC-52C34382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88" y="4982966"/>
            <a:ext cx="3598280" cy="689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FB29D1-C34A-E141-9020-6AF3359D4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144" y="1875034"/>
            <a:ext cx="2944748" cy="2944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20D27-841C-9F4E-9C8F-3B0403D21C69}"/>
              </a:ext>
            </a:extLst>
          </p:cNvPr>
          <p:cNvSpPr txBox="1"/>
          <p:nvPr/>
        </p:nvSpPr>
        <p:spPr>
          <a:xfrm>
            <a:off x="6358355" y="4669582"/>
            <a:ext cx="1776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[pic11]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SVM classifier</a:t>
            </a:r>
          </a:p>
        </p:txBody>
      </p:sp>
    </p:spTree>
    <p:extLst>
      <p:ext uri="{BB962C8B-B14F-4D97-AF65-F5344CB8AC3E}">
        <p14:creationId xmlns:p14="http://schemas.microsoft.com/office/powerpoint/2010/main" val="42423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C2EC9E3-B0C0-5447-A006-081983EA0699}"/>
              </a:ext>
            </a:extLst>
          </p:cNvPr>
          <p:cNvSpPr txBox="1">
            <a:spLocks/>
          </p:cNvSpPr>
          <p:nvPr/>
        </p:nvSpPr>
        <p:spPr>
          <a:xfrm>
            <a:off x="259838" y="846270"/>
            <a:ext cx="8624326" cy="2949554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K Nearest Neighbours (k-NN)</a:t>
            </a:r>
          </a:p>
          <a:p>
            <a:pPr lvl="1"/>
            <a:r>
              <a:rPr lang="en-GB" dirty="0"/>
              <a:t>requires just computation of </a:t>
            </a:r>
            <a:r>
              <a:rPr lang="en-GB" i="1" dirty="0">
                <a:latin typeface="Cambria" panose="02040503050406030204" pitchFamily="18" charset="0"/>
              </a:rPr>
              <a:t>Euclidian</a:t>
            </a:r>
            <a:r>
              <a:rPr lang="en-GB" dirty="0"/>
              <a:t> distances between samples.</a:t>
            </a:r>
          </a:p>
          <a:p>
            <a:pPr lvl="1"/>
            <a:r>
              <a:rPr lang="en-GB" dirty="0"/>
              <a:t>each point of the input space is labelled according to the labels of its k closest neighbouring samples</a:t>
            </a:r>
          </a:p>
          <a:p>
            <a:pPr lvl="1"/>
            <a:r>
              <a:rPr lang="en-GB" dirty="0"/>
              <a:t>choice of k is usually data-driven (often decided though cross-validation </a:t>
            </a:r>
          </a:p>
          <a:p>
            <a:pPr lvl="1"/>
            <a:r>
              <a:rPr lang="en-GB" dirty="0"/>
              <a:t>larger values of k reduce the effect of noise on the classification </a:t>
            </a:r>
          </a:p>
          <a:p>
            <a:pPr lvl="1"/>
            <a:r>
              <a:rPr lang="en-GB" dirty="0"/>
              <a:t>optimized algorithms for computing k-NN have a computational cost of </a:t>
            </a:r>
            <a:br>
              <a:rPr lang="en-GB" dirty="0"/>
            </a:br>
            <a:r>
              <a:rPr lang="en-GB" b="1" i="1" dirty="0">
                <a:latin typeface="Cambria" panose="02040503050406030204" pitchFamily="18" charset="0"/>
              </a:rPr>
              <a:t>O(log n).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5D3C1-E28F-8C42-A5EB-45FFEC71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24" y="3329954"/>
            <a:ext cx="2374309" cy="2374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3D0BC-BB8C-1345-AEC1-14F20E2DBCB5}"/>
              </a:ext>
            </a:extLst>
          </p:cNvPr>
          <p:cNvSpPr txBox="1"/>
          <p:nvPr/>
        </p:nvSpPr>
        <p:spPr>
          <a:xfrm>
            <a:off x="3346008" y="5704263"/>
            <a:ext cx="1579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[pic12]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k-NN algorithm</a:t>
            </a:r>
          </a:p>
        </p:txBody>
      </p:sp>
    </p:spTree>
    <p:extLst>
      <p:ext uri="{BB962C8B-B14F-4D97-AF65-F5344CB8AC3E}">
        <p14:creationId xmlns:p14="http://schemas.microsoft.com/office/powerpoint/2010/main" val="707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Simulated </a:t>
            </a:r>
            <a:r>
              <a:rPr lang="en-GB" b="1" i="1" dirty="0" err="1"/>
              <a:t>PvM</a:t>
            </a:r>
            <a:r>
              <a:rPr lang="en-GB" b="1" i="1" dirty="0"/>
              <a:t> Policy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C2EC9E3-B0C0-5447-A006-081983EA0699}"/>
              </a:ext>
            </a:extLst>
          </p:cNvPr>
          <p:cNvSpPr txBox="1">
            <a:spLocks/>
          </p:cNvSpPr>
          <p:nvPr/>
        </p:nvSpPr>
        <p:spPr>
          <a:xfrm>
            <a:off x="259838" y="846270"/>
            <a:ext cx="8624326" cy="1294764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i="1" dirty="0"/>
              <a:t>b</a:t>
            </a:r>
            <a:r>
              <a:rPr lang="en-GB" dirty="0"/>
              <a:t>ased on the mean </a:t>
            </a:r>
            <a:r>
              <a:rPr lang="el-GR" dirty="0"/>
              <a:t>μ </a:t>
            </a:r>
            <a:r>
              <a:rPr lang="en-GB" dirty="0"/>
              <a:t>or median </a:t>
            </a:r>
            <a:r>
              <a:rPr lang="el-GR" dirty="0"/>
              <a:t>η </a:t>
            </a:r>
            <a:r>
              <a:rPr lang="en-GB" dirty="0"/>
              <a:t>of the maintenance cycle lengths and optimal action threshold </a:t>
            </a:r>
            <a:r>
              <a:rPr lang="en-US" dirty="0"/>
              <a:t>T</a:t>
            </a:r>
            <a:r>
              <a:rPr lang="el-GR" baseline="-25000" dirty="0"/>
              <a:t>μ</a:t>
            </a:r>
            <a:r>
              <a:rPr lang="el-GR" dirty="0"/>
              <a:t>∗ </a:t>
            </a:r>
            <a:endParaRPr lang="en-US" dirty="0"/>
          </a:p>
          <a:p>
            <a:pPr lvl="1"/>
            <a:r>
              <a:rPr lang="en-US" dirty="0" err="1"/>
              <a:t>PvM</a:t>
            </a:r>
            <a:r>
              <a:rPr lang="en-US" dirty="0"/>
              <a:t> can be triggered when </a:t>
            </a:r>
            <a:endParaRPr lang="el-GR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A2AB2-2A70-C64F-973C-B1C6A1E7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24" y="1644965"/>
            <a:ext cx="4715410" cy="42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4DDF6-3586-AC4E-9B92-760DA87F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89" y="2242633"/>
            <a:ext cx="5548590" cy="383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8A3FF-7C7E-ED43-95E1-47E822D59912}"/>
              </a:ext>
            </a:extLst>
          </p:cNvPr>
          <p:cNvSpPr txBox="1"/>
          <p:nvPr/>
        </p:nvSpPr>
        <p:spPr>
          <a:xfrm>
            <a:off x="2969124" y="6039446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Algortihm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PvM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[SSP+14]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0C9C1-E39A-304F-AC55-2D69735ED58B}"/>
              </a:ext>
            </a:extLst>
          </p:cNvPr>
          <p:cNvSpPr txBox="1"/>
          <p:nvPr/>
        </p:nvSpPr>
        <p:spPr>
          <a:xfrm>
            <a:off x="7772400" y="3858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925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763078"/>
            <a:ext cx="8624326" cy="5599622"/>
          </a:xfrm>
        </p:spPr>
        <p:txBody>
          <a:bodyPr/>
          <a:lstStyle/>
          <a:p>
            <a:r>
              <a:rPr lang="de-DE" dirty="0" err="1"/>
              <a:t>PdM</a:t>
            </a:r>
            <a:endParaRPr lang="de-DE" dirty="0"/>
          </a:p>
          <a:p>
            <a:pPr lvl="1"/>
            <a:r>
              <a:rPr lang="de-DE" sz="1300" dirty="0" err="1">
                <a:solidFill>
                  <a:schemeClr val="tx1"/>
                </a:solidFill>
              </a:rPr>
              <a:t>Intelligence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of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Prediction</a:t>
            </a:r>
            <a:endParaRPr lang="de-DE" sz="1300" dirty="0">
              <a:solidFill>
                <a:schemeClr val="tx1"/>
              </a:solidFill>
            </a:endParaRPr>
          </a:p>
          <a:p>
            <a:pPr lvl="1"/>
            <a:r>
              <a:rPr lang="de-DE" sz="1300" dirty="0">
                <a:solidFill>
                  <a:schemeClr val="tx1"/>
                </a:solidFill>
              </a:rPr>
              <a:t>Maintenance </a:t>
            </a:r>
            <a:r>
              <a:rPr lang="de-DE" sz="1300" dirty="0" err="1">
                <a:solidFill>
                  <a:schemeClr val="tx1"/>
                </a:solidFill>
              </a:rPr>
              <a:t>types</a:t>
            </a:r>
            <a:endParaRPr lang="de-DE" sz="1300" dirty="0">
              <a:solidFill>
                <a:schemeClr val="tx1"/>
              </a:solidFill>
            </a:endParaRPr>
          </a:p>
          <a:p>
            <a:pPr lvl="1"/>
            <a:r>
              <a:rPr lang="de-DE" sz="1300" dirty="0" err="1">
                <a:solidFill>
                  <a:schemeClr val="tx1"/>
                </a:solidFill>
              </a:rPr>
              <a:t>Importance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of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PdM</a:t>
            </a:r>
            <a:endParaRPr lang="de-DE" sz="1300" dirty="0">
              <a:solidFill>
                <a:schemeClr val="tx1"/>
              </a:solidFill>
            </a:endParaRPr>
          </a:p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PdM</a:t>
            </a:r>
            <a:endParaRPr lang="de-DE" dirty="0"/>
          </a:p>
          <a:p>
            <a:pPr lvl="1"/>
            <a:r>
              <a:rPr lang="de-DE" sz="1300" dirty="0" err="1">
                <a:solidFill>
                  <a:schemeClr val="tx1"/>
                </a:solidFill>
              </a:rPr>
              <a:t>Supervised</a:t>
            </a:r>
            <a:r>
              <a:rPr lang="de-DE" sz="1300" dirty="0">
                <a:solidFill>
                  <a:schemeClr val="tx1"/>
                </a:solidFill>
              </a:rPr>
              <a:t> Learning</a:t>
            </a:r>
          </a:p>
          <a:p>
            <a:pPr lvl="1"/>
            <a:r>
              <a:rPr lang="de-DE" sz="1300" dirty="0" err="1">
                <a:solidFill>
                  <a:schemeClr val="tx1"/>
                </a:solidFill>
              </a:rPr>
              <a:t>Unsupervised</a:t>
            </a:r>
            <a:r>
              <a:rPr lang="de-DE" sz="1300" dirty="0">
                <a:solidFill>
                  <a:schemeClr val="tx1"/>
                </a:solidFill>
              </a:rPr>
              <a:t>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Semi-</a:t>
            </a:r>
            <a:r>
              <a:rPr lang="de-DE" sz="1300" dirty="0" err="1">
                <a:solidFill>
                  <a:schemeClr val="tx1"/>
                </a:solidFill>
              </a:rPr>
              <a:t>supervised</a:t>
            </a:r>
            <a:r>
              <a:rPr lang="de-DE" sz="1300" dirty="0">
                <a:solidFill>
                  <a:schemeClr val="tx1"/>
                </a:solidFill>
              </a:rPr>
              <a:t> Learning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Multiple </a:t>
            </a:r>
            <a:r>
              <a:rPr lang="de-DE" dirty="0" err="1"/>
              <a:t>Classifier</a:t>
            </a:r>
            <a:r>
              <a:rPr lang="de-DE" dirty="0"/>
              <a:t>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300" dirty="0" err="1">
                <a:solidFill>
                  <a:schemeClr val="tx1"/>
                </a:solidFill>
              </a:rPr>
              <a:t>Tradeoff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Optimization</a:t>
            </a:r>
            <a:endParaRPr lang="de-DE" sz="13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MC </a:t>
            </a:r>
            <a:r>
              <a:rPr lang="de-DE" sz="1300" dirty="0" err="1">
                <a:solidFill>
                  <a:schemeClr val="tx1"/>
                </a:solidFill>
              </a:rPr>
              <a:t>PdM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algorithm</a:t>
            </a:r>
            <a:endParaRPr lang="de-DE" sz="13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300" dirty="0" err="1">
                <a:solidFill>
                  <a:schemeClr val="tx1"/>
                </a:solidFill>
              </a:rPr>
              <a:t>Classification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algorithms</a:t>
            </a:r>
            <a:endParaRPr lang="de-DE" sz="13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Experiment</a:t>
            </a:r>
          </a:p>
          <a:p>
            <a:pPr lvl="1">
              <a:buFont typeface="Wingdings" pitchFamily="2" charset="2"/>
              <a:buChar char="§"/>
            </a:pPr>
            <a:r>
              <a:rPr lang="de-DE" sz="1300" dirty="0">
                <a:solidFill>
                  <a:schemeClr val="tx1"/>
                </a:solidFill>
              </a:rPr>
              <a:t>Semiconductor </a:t>
            </a:r>
            <a:r>
              <a:rPr lang="de-DE" sz="1300" dirty="0" err="1">
                <a:solidFill>
                  <a:schemeClr val="tx1"/>
                </a:solidFill>
              </a:rPr>
              <a:t>manufacturing</a:t>
            </a:r>
            <a:endParaRPr lang="de-DE" sz="13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300" dirty="0" err="1">
                <a:solidFill>
                  <a:schemeClr val="tx1"/>
                </a:solidFill>
              </a:rPr>
              <a:t>Challanges</a:t>
            </a:r>
            <a:r>
              <a:rPr lang="de-DE" sz="1300" dirty="0">
                <a:solidFill>
                  <a:schemeClr val="tx1"/>
                </a:solidFill>
              </a:rPr>
              <a:t> &amp; </a:t>
            </a:r>
            <a:r>
              <a:rPr lang="de-DE" sz="1300" dirty="0" err="1">
                <a:solidFill>
                  <a:schemeClr val="tx1"/>
                </a:solidFill>
              </a:rPr>
              <a:t>future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tasks</a:t>
            </a:r>
            <a:endParaRPr lang="de-DE" sz="1300" dirty="0">
              <a:solidFill>
                <a:schemeClr val="tx1"/>
              </a:solidFill>
            </a:endParaRPr>
          </a:p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D130C-28C4-7045-B069-70245980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363" y="1273996"/>
            <a:ext cx="5022934" cy="4224145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5B30C-5D97-AD4E-AABC-DBC2C9EA9908}"/>
              </a:ext>
            </a:extLst>
          </p:cNvPr>
          <p:cNvSpPr txBox="1"/>
          <p:nvPr/>
        </p:nvSpPr>
        <p:spPr>
          <a:xfrm>
            <a:off x="6484772" y="5582372"/>
            <a:ext cx="49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[pic0]</a:t>
            </a:r>
          </a:p>
        </p:txBody>
      </p:sp>
    </p:spTree>
    <p:extLst>
      <p:ext uri="{BB962C8B-B14F-4D97-AF65-F5344CB8AC3E}">
        <p14:creationId xmlns:p14="http://schemas.microsoft.com/office/powerpoint/2010/main" val="116054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 </a:t>
            </a:r>
            <a:r>
              <a:rPr lang="de-DE" dirty="0" err="1"/>
              <a:t>and</a:t>
            </a:r>
            <a:r>
              <a:rPr lang="de-DE" dirty="0"/>
              <a:t> Experiment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C2EC9E3-B0C0-5447-A006-081983EA0699}"/>
              </a:ext>
            </a:extLst>
          </p:cNvPr>
          <p:cNvSpPr txBox="1">
            <a:spLocks/>
          </p:cNvSpPr>
          <p:nvPr/>
        </p:nvSpPr>
        <p:spPr>
          <a:xfrm>
            <a:off x="259838" y="1237763"/>
            <a:ext cx="8624326" cy="4104797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Semi conductor Manufacturing</a:t>
            </a:r>
          </a:p>
          <a:p>
            <a:pPr lvl="1"/>
            <a:r>
              <a:rPr lang="en-GB" dirty="0"/>
              <a:t>replacing tungsten filaments used in ion implantation </a:t>
            </a:r>
          </a:p>
          <a:p>
            <a:pPr lvl="1"/>
            <a:r>
              <a:rPr lang="en-GB" dirty="0"/>
              <a:t>every time a filament is changed, the tool is down for approximately 3 h making this the most important maintenance issue</a:t>
            </a:r>
          </a:p>
          <a:p>
            <a:pPr lvl="1"/>
            <a:r>
              <a:rPr lang="en-GB" dirty="0"/>
              <a:t>during the process, the filament is heated and electrons are “boiled” off the heated filament. </a:t>
            </a:r>
          </a:p>
          <a:p>
            <a:pPr lvl="1"/>
            <a:r>
              <a:rPr lang="en-GB" dirty="0"/>
              <a:t>electrons are then accelerated in the beamline area and impinge on the target wafers.</a:t>
            </a:r>
          </a:p>
          <a:p>
            <a:pPr lvl="1"/>
            <a:r>
              <a:rPr lang="en-GB" dirty="0"/>
              <a:t>high values of pressure, voltage, and filament current can drastically reduce the lifetime of the filament.</a:t>
            </a:r>
          </a:p>
          <a:p>
            <a:pPr lvl="1"/>
            <a:endParaRPr lang="en-GB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6688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D2643-E68B-4540-BC3E-49BE255D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600598"/>
            <a:ext cx="5504862" cy="3384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99A2F-E142-AA41-AD7D-4AF772E727E9}"/>
              </a:ext>
            </a:extLst>
          </p:cNvPr>
          <p:cNvSpPr txBox="1"/>
          <p:nvPr/>
        </p:nvSpPr>
        <p:spPr>
          <a:xfrm>
            <a:off x="3919605" y="6024694"/>
            <a:ext cx="4552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Fig 13: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ratio of the costs,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CuL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CuB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 for different approaches [SSP+14] 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4F56021-9350-DF46-88AD-6D937D596AA3}"/>
              </a:ext>
            </a:extLst>
          </p:cNvPr>
          <p:cNvSpPr txBox="1">
            <a:spLocks/>
          </p:cNvSpPr>
          <p:nvPr/>
        </p:nvSpPr>
        <p:spPr>
          <a:xfrm>
            <a:off x="259837" y="702501"/>
            <a:ext cx="8624326" cy="2215908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Data Description</a:t>
            </a:r>
          </a:p>
          <a:p>
            <a:pPr lvl="1"/>
            <a:r>
              <a:rPr lang="en-GB" dirty="0"/>
              <a:t>N = 33 maintenance cycles and total of n = 3671 batches</a:t>
            </a:r>
          </a:p>
          <a:p>
            <a:pPr lvl="1"/>
            <a:r>
              <a:rPr lang="en-GB" dirty="0"/>
              <a:t>A total of 31 variables having have a time-series evolution during each run </a:t>
            </a:r>
          </a:p>
          <a:p>
            <a:pPr lvl="1"/>
            <a:r>
              <a:rPr lang="en-GB" dirty="0"/>
              <a:t>extracted six features for each of the 31 time series</a:t>
            </a:r>
            <a:br>
              <a:rPr lang="en-GB" dirty="0"/>
            </a:br>
            <a:r>
              <a:rPr lang="en-GB" dirty="0"/>
              <a:t>maximum, minimum, average, variance, skewness, kurtosis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D19D31-6454-E845-BB50-76C424C9C75F}"/>
              </a:ext>
            </a:extLst>
          </p:cNvPr>
          <p:cNvSpPr txBox="1">
            <a:spLocks/>
          </p:cNvSpPr>
          <p:nvPr/>
        </p:nvSpPr>
        <p:spPr>
          <a:xfrm>
            <a:off x="259837" y="3185017"/>
            <a:ext cx="2783400" cy="2215908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CuL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= Cost of unexploited remaining lifetime</a:t>
            </a:r>
          </a:p>
          <a:p>
            <a:pPr lvl="1"/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CuB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= Cost to fix a breakdown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443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C2EC9E3-B0C0-5447-A006-081983EA0699}"/>
              </a:ext>
            </a:extLst>
          </p:cNvPr>
          <p:cNvSpPr txBox="1">
            <a:spLocks/>
          </p:cNvSpPr>
          <p:nvPr/>
        </p:nvSpPr>
        <p:spPr>
          <a:xfrm>
            <a:off x="259838" y="878169"/>
            <a:ext cx="8624326" cy="4217938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Semi conductor Manufacturing – Filament changing process</a:t>
            </a:r>
          </a:p>
          <a:p>
            <a:r>
              <a:rPr lang="en-GB" dirty="0" err="1"/>
              <a:t>PdM</a:t>
            </a:r>
            <a:r>
              <a:rPr lang="en-GB" dirty="0"/>
              <a:t> and MC </a:t>
            </a:r>
            <a:r>
              <a:rPr lang="en-GB" dirty="0" err="1"/>
              <a:t>PdM</a:t>
            </a:r>
            <a:r>
              <a:rPr lang="en-GB" dirty="0"/>
              <a:t> outperform </a:t>
            </a:r>
            <a:r>
              <a:rPr lang="en-GB" dirty="0" err="1"/>
              <a:t>PvM</a:t>
            </a:r>
            <a:r>
              <a:rPr lang="en-GB" dirty="0"/>
              <a:t> approaches </a:t>
            </a:r>
          </a:p>
          <a:p>
            <a:r>
              <a:rPr lang="en-GB" dirty="0"/>
              <a:t>For </a:t>
            </a:r>
            <a:r>
              <a:rPr lang="en-GB" dirty="0" err="1"/>
              <a:t>FuL</a:t>
            </a:r>
            <a:r>
              <a:rPr lang="en-GB" dirty="0"/>
              <a:t>, MC </a:t>
            </a:r>
            <a:r>
              <a:rPr lang="en-GB" dirty="0" err="1"/>
              <a:t>PdM</a:t>
            </a:r>
            <a:r>
              <a:rPr lang="en-GB" dirty="0"/>
              <a:t> achieve similar performance to the </a:t>
            </a:r>
            <a:r>
              <a:rPr lang="en-GB" dirty="0" err="1"/>
              <a:t>PdM</a:t>
            </a:r>
            <a:r>
              <a:rPr lang="en-GB" dirty="0"/>
              <a:t> approaches </a:t>
            </a:r>
          </a:p>
          <a:p>
            <a:r>
              <a:rPr lang="en-GB" dirty="0"/>
              <a:t>In case of </a:t>
            </a:r>
            <a:r>
              <a:rPr lang="en-US" dirty="0"/>
              <a:t>F</a:t>
            </a:r>
            <a:r>
              <a:rPr lang="en-GB" dirty="0" err="1"/>
              <a:t>uB</a:t>
            </a:r>
            <a:r>
              <a:rPr lang="en-GB" dirty="0"/>
              <a:t>, MC </a:t>
            </a:r>
            <a:r>
              <a:rPr lang="en-GB" dirty="0" err="1"/>
              <a:t>PdM-svm</a:t>
            </a:r>
            <a:r>
              <a:rPr lang="en-GB" dirty="0"/>
              <a:t> consistently achieved the best results</a:t>
            </a:r>
          </a:p>
          <a:p>
            <a:r>
              <a:rPr lang="en-GB" dirty="0"/>
              <a:t>MC </a:t>
            </a:r>
            <a:r>
              <a:rPr lang="en-GB" dirty="0" err="1"/>
              <a:t>PdM-svm</a:t>
            </a:r>
            <a:r>
              <a:rPr lang="en-GB" dirty="0"/>
              <a:t> gave better performance than MC </a:t>
            </a:r>
            <a:r>
              <a:rPr lang="en-GB" dirty="0" err="1"/>
              <a:t>PdM-knn</a:t>
            </a:r>
            <a:r>
              <a:rPr lang="en-GB" dirty="0"/>
              <a:t> but is more time consuming</a:t>
            </a:r>
          </a:p>
          <a:p>
            <a:r>
              <a:rPr lang="en-GB" dirty="0"/>
              <a:t>MC </a:t>
            </a:r>
            <a:r>
              <a:rPr lang="en-GB" dirty="0" err="1"/>
              <a:t>Pdm-kNN</a:t>
            </a:r>
            <a:r>
              <a:rPr lang="en-GB" dirty="0"/>
              <a:t> have lower operating cost.</a:t>
            </a:r>
          </a:p>
          <a:p>
            <a:r>
              <a:rPr lang="en-GB" dirty="0"/>
              <a:t>Mc </a:t>
            </a:r>
            <a:r>
              <a:rPr lang="en-GB" dirty="0" err="1"/>
              <a:t>PdM</a:t>
            </a:r>
            <a:r>
              <a:rPr lang="en-GB" dirty="0"/>
              <a:t> allows to take maintenance decisions dynamically.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70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4243" y="1020727"/>
            <a:ext cx="8624326" cy="1472632"/>
          </a:xfrm>
        </p:spPr>
        <p:txBody>
          <a:bodyPr/>
          <a:lstStyle/>
          <a:p>
            <a:pPr marL="900" indent="0">
              <a:buNone/>
            </a:pPr>
            <a:r>
              <a:rPr lang="de-DE" dirty="0"/>
              <a:t>	Data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crutial</a:t>
            </a:r>
            <a:r>
              <a:rPr lang="de-DE" dirty="0"/>
              <a:t>, Data </a:t>
            </a:r>
            <a:r>
              <a:rPr lang="de-DE" dirty="0" err="1"/>
              <a:t>exploration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in </a:t>
            </a:r>
            <a:r>
              <a:rPr lang="de-DE" dirty="0" err="1"/>
              <a:t>manufacturing</a:t>
            </a:r>
            <a:r>
              <a:rPr lang="de-DE" dirty="0"/>
              <a:t> </a:t>
            </a:r>
            <a:r>
              <a:rPr lang="de-DE" dirty="0" err="1"/>
              <a:t>industry</a:t>
            </a:r>
            <a:endParaRPr lang="de-DE" dirty="0"/>
          </a:p>
          <a:p>
            <a:pPr marL="900" indent="0">
              <a:buNone/>
            </a:pPr>
            <a:r>
              <a:rPr lang="de-DE" dirty="0"/>
              <a:t>	</a:t>
            </a:r>
            <a:r>
              <a:rPr lang="en-GB" dirty="0"/>
              <a:t>MC </a:t>
            </a:r>
            <a:r>
              <a:rPr lang="en-GB" dirty="0" err="1"/>
              <a:t>PdM</a:t>
            </a:r>
            <a:r>
              <a:rPr lang="en-GB" dirty="0"/>
              <a:t> is available only for labelled data.</a:t>
            </a:r>
            <a:r>
              <a:rPr lang="de-DE" dirty="0"/>
              <a:t>	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Challanges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Future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8" name="Graphic 7" descr="3d Glasses with solid fill">
            <a:extLst>
              <a:ext uri="{FF2B5EF4-FFF2-40B4-BE49-F238E27FC236}">
                <a16:creationId xmlns:a16="http://schemas.microsoft.com/office/drawing/2014/main" id="{679DA064-CEE5-8C40-8C87-90414647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19" y="1206799"/>
            <a:ext cx="292395" cy="292395"/>
          </a:xfrm>
          <a:prstGeom prst="rect">
            <a:avLst/>
          </a:prstGeom>
        </p:spPr>
      </p:pic>
      <p:pic>
        <p:nvPicPr>
          <p:cNvPr id="9" name="Graphic 8" descr="3d Glasses with solid fill">
            <a:extLst>
              <a:ext uri="{FF2B5EF4-FFF2-40B4-BE49-F238E27FC236}">
                <a16:creationId xmlns:a16="http://schemas.microsoft.com/office/drawing/2014/main" id="{538DC239-E422-6043-8DEE-DA0EF49E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700" y="1773874"/>
            <a:ext cx="292395" cy="292395"/>
          </a:xfrm>
          <a:prstGeom prst="rect">
            <a:avLst/>
          </a:prstGeom>
        </p:spPr>
      </p:pic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0B96048B-3FE0-FF4D-8D62-06C8522B8F2D}"/>
              </a:ext>
            </a:extLst>
          </p:cNvPr>
          <p:cNvSpPr txBox="1">
            <a:spLocks/>
          </p:cNvSpPr>
          <p:nvPr/>
        </p:nvSpPr>
        <p:spPr>
          <a:xfrm>
            <a:off x="184243" y="2553577"/>
            <a:ext cx="8624326" cy="2688249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" indent="0">
              <a:buFont typeface="Wingdings" charset="2"/>
              <a:buNone/>
            </a:pPr>
            <a:r>
              <a:rPr lang="de-DE" dirty="0"/>
              <a:t>	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900" indent="0">
              <a:buFont typeface="Wingdings" charset="2"/>
              <a:buNone/>
            </a:pPr>
            <a:r>
              <a:rPr lang="de-DE" dirty="0"/>
              <a:t>	</a:t>
            </a:r>
            <a:r>
              <a:rPr lang="de-DE" dirty="0" err="1"/>
              <a:t>e</a:t>
            </a:r>
            <a:r>
              <a:rPr lang="de-DE" dirty="0"/>
              <a:t>-Maintenance, remote </a:t>
            </a:r>
            <a:r>
              <a:rPr lang="de-DE" dirty="0" err="1"/>
              <a:t>maintenance</a:t>
            </a:r>
            <a:endParaRPr lang="de-DE" dirty="0"/>
          </a:p>
          <a:p>
            <a:pPr marL="900" indent="0">
              <a:buFont typeface="Wingdings" charset="2"/>
              <a:buNone/>
            </a:pPr>
            <a:r>
              <a:rPr lang="de-DE" dirty="0"/>
              <a:t>	</a:t>
            </a:r>
            <a:r>
              <a:rPr lang="de-DE" dirty="0" err="1"/>
              <a:t>Prescriptive</a:t>
            </a:r>
            <a:r>
              <a:rPr lang="de-DE" dirty="0"/>
              <a:t> Maintenance –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, 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healing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900" indent="0">
              <a:buFont typeface="Wingdings" charset="2"/>
              <a:buNone/>
            </a:pPr>
            <a:r>
              <a:rPr lang="de-DE" dirty="0"/>
              <a:t>	</a:t>
            </a:r>
            <a:r>
              <a:rPr lang="de-DE" dirty="0" err="1"/>
              <a:t>Sustainable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Ecological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en-GB" dirty="0"/>
          </a:p>
          <a:p>
            <a:pPr marL="900" indent="0">
              <a:buFont typeface="Wingdings" charset="2"/>
              <a:buNone/>
            </a:pPr>
            <a:r>
              <a:rPr lang="de-DE" dirty="0"/>
              <a:t>	</a:t>
            </a:r>
          </a:p>
        </p:txBody>
      </p:sp>
      <p:pic>
        <p:nvPicPr>
          <p:cNvPr id="12" name="Graphic 11" descr="Aeroplane outline">
            <a:extLst>
              <a:ext uri="{FF2B5EF4-FFF2-40B4-BE49-F238E27FC236}">
                <a16:creationId xmlns:a16="http://schemas.microsoft.com/office/drawing/2014/main" id="{097BB167-1235-7649-B47C-B217FD4F8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978" y="2815862"/>
            <a:ext cx="276447" cy="276447"/>
          </a:xfrm>
          <a:prstGeom prst="rect">
            <a:avLst/>
          </a:prstGeom>
        </p:spPr>
      </p:pic>
      <p:pic>
        <p:nvPicPr>
          <p:cNvPr id="14" name="Graphic 13" descr="Aeroplane outline">
            <a:extLst>
              <a:ext uri="{FF2B5EF4-FFF2-40B4-BE49-F238E27FC236}">
                <a16:creationId xmlns:a16="http://schemas.microsoft.com/office/drawing/2014/main" id="{D47A4EF7-7794-0F4B-9989-26EDD3C7D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926" y="3296102"/>
            <a:ext cx="276447" cy="276447"/>
          </a:xfrm>
          <a:prstGeom prst="rect">
            <a:avLst/>
          </a:prstGeom>
        </p:spPr>
      </p:pic>
      <p:pic>
        <p:nvPicPr>
          <p:cNvPr id="15" name="Graphic 14" descr="Aeroplane outline">
            <a:extLst>
              <a:ext uri="{FF2B5EF4-FFF2-40B4-BE49-F238E27FC236}">
                <a16:creationId xmlns:a16="http://schemas.microsoft.com/office/drawing/2014/main" id="{11B523DA-7212-984E-AA9D-C9CDC1FA5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839" y="3799373"/>
            <a:ext cx="276447" cy="276447"/>
          </a:xfrm>
          <a:prstGeom prst="rect">
            <a:avLst/>
          </a:prstGeom>
        </p:spPr>
      </p:pic>
      <p:pic>
        <p:nvPicPr>
          <p:cNvPr id="16" name="Graphic 15" descr="Aeroplane outline">
            <a:extLst>
              <a:ext uri="{FF2B5EF4-FFF2-40B4-BE49-F238E27FC236}">
                <a16:creationId xmlns:a16="http://schemas.microsoft.com/office/drawing/2014/main" id="{38AE1ED1-AB0D-8A4C-86A0-7893C5520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949" y="4324799"/>
            <a:ext cx="276447" cy="2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err="1"/>
              <a:t>PdM</a:t>
            </a:r>
            <a:r>
              <a:rPr lang="en-GB" sz="1600" dirty="0"/>
              <a:t> avoids unnecessary scheduled maintenance of healthy systems unlike Preventive maintenance approaches.</a:t>
            </a:r>
          </a:p>
          <a:p>
            <a:r>
              <a:rPr lang="en-GB" sz="1600" dirty="0" err="1"/>
              <a:t>PdM</a:t>
            </a:r>
            <a:r>
              <a:rPr lang="en-GB" sz="1600" dirty="0"/>
              <a:t> targets surgical maintenance and help reducing downtimes and optimize operational cost.</a:t>
            </a:r>
          </a:p>
          <a:p>
            <a:r>
              <a:rPr lang="en-GB" sz="1600" dirty="0"/>
              <a:t>Multiple ML classifiers work in parallel to exploit the knowledge at each process iteration in order to enhance decision making.</a:t>
            </a:r>
          </a:p>
          <a:p>
            <a:r>
              <a:rPr lang="en-GB" sz="1600" dirty="0"/>
              <a:t>MC </a:t>
            </a:r>
            <a:r>
              <a:rPr lang="en-GB" sz="1600" dirty="0" err="1"/>
              <a:t>PdM</a:t>
            </a:r>
            <a:r>
              <a:rPr lang="en-GB" sz="1600" dirty="0"/>
              <a:t> module is robust to variations in the operating costs associated with unexpected breaks and unexploited equipment part lifetime. </a:t>
            </a:r>
          </a:p>
          <a:p>
            <a:r>
              <a:rPr lang="en-GB" sz="1600" dirty="0"/>
              <a:t>K-classifiers enhance process understanding and allow cost aware maintenance management decisions.</a:t>
            </a:r>
          </a:p>
          <a:p>
            <a:r>
              <a:rPr lang="en-GB" sz="1600" dirty="0"/>
              <a:t>SVMs offer superior performance to k-NN classifiers. </a:t>
            </a:r>
          </a:p>
          <a:p>
            <a:r>
              <a:rPr lang="en-GB" sz="1600" dirty="0"/>
              <a:t>Choice of the fault horizon m strongly affects the performance of the corresponding classifier in MC </a:t>
            </a:r>
            <a:r>
              <a:rPr lang="en-GB" sz="1600" dirty="0" err="1"/>
              <a:t>PdM</a:t>
            </a:r>
            <a:r>
              <a:rPr lang="en-GB" sz="1600" dirty="0"/>
              <a:t>. </a:t>
            </a:r>
          </a:p>
          <a:p>
            <a:pPr marL="900" indent="0">
              <a:buNone/>
            </a:pPr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</p:spTree>
    <p:extLst>
      <p:ext uri="{BB962C8B-B14F-4D97-AF65-F5344CB8AC3E}">
        <p14:creationId xmlns:p14="http://schemas.microsoft.com/office/powerpoint/2010/main" val="1784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DC63B-5C5A-BF49-9DE2-62884B2AA754}"/>
              </a:ext>
            </a:extLst>
          </p:cNvPr>
          <p:cNvSpPr/>
          <p:nvPr/>
        </p:nvSpPr>
        <p:spPr>
          <a:xfrm>
            <a:off x="515200" y="2967335"/>
            <a:ext cx="34521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</a:t>
            </a:r>
            <a:r>
              <a:rPr lang="de-DE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4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DD3B0-A405-DA43-A4D9-6A54A383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8" y="1535334"/>
            <a:ext cx="4204205" cy="37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6" y="871870"/>
            <a:ext cx="8624326" cy="5490830"/>
          </a:xfrm>
        </p:spPr>
        <p:txBody>
          <a:bodyPr/>
          <a:lstStyle/>
          <a:p>
            <a:r>
              <a:rPr lang="de-DE" i="1" dirty="0"/>
              <a:t>Papers-</a:t>
            </a:r>
          </a:p>
          <a:p>
            <a:pPr lvl="1"/>
            <a:r>
              <a:rPr lang="en-GB" sz="1400" b="1" dirty="0"/>
              <a:t>[SSP+14] </a:t>
            </a:r>
            <a:r>
              <a:rPr lang="en-GB" sz="1400" dirty="0" err="1"/>
              <a:t>Susto</a:t>
            </a:r>
            <a:r>
              <a:rPr lang="en-GB" sz="1400" dirty="0"/>
              <a:t> </a:t>
            </a:r>
            <a:r>
              <a:rPr lang="en-GB" sz="1400" dirty="0" err="1"/>
              <a:t>et.al</a:t>
            </a:r>
            <a:r>
              <a:rPr lang="en-GB" sz="1400" dirty="0"/>
              <a:t>. Machine learning for predictive maintenance: A multiple classifier approach, </a:t>
            </a:r>
            <a:r>
              <a:rPr lang="en-IN" sz="1400" dirty="0"/>
              <a:t>pages </a:t>
            </a:r>
            <a:r>
              <a:rPr lang="en-DE" sz="1400" dirty="0"/>
              <a:t>812– 820, 2014 </a:t>
            </a:r>
          </a:p>
          <a:p>
            <a:pPr lvl="1"/>
            <a:r>
              <a:rPr lang="en-GB" sz="1400" b="1" dirty="0"/>
              <a:t>[ZYW19] </a:t>
            </a:r>
            <a:r>
              <a:rPr lang="en-GB" sz="1400" dirty="0"/>
              <a:t>Zhang </a:t>
            </a:r>
            <a:r>
              <a:rPr lang="en-GB" sz="1400" dirty="0" err="1"/>
              <a:t>et.al</a:t>
            </a:r>
            <a:r>
              <a:rPr lang="en-GB" sz="1400" dirty="0"/>
              <a:t>. Data-driven methods for predictive maintenance of industrial equipment: A survey , 2019</a:t>
            </a:r>
            <a:endParaRPr lang="en-IN" sz="1400" dirty="0"/>
          </a:p>
          <a:p>
            <a:pPr lvl="1"/>
            <a:r>
              <a:rPr lang="en-GB" sz="1400" b="1" dirty="0"/>
              <a:t>[MPR18] </a:t>
            </a:r>
            <a:r>
              <a:rPr lang="en-GB" sz="1400" dirty="0" err="1"/>
              <a:t>Motaghare</a:t>
            </a:r>
            <a:r>
              <a:rPr lang="en-GB" sz="1400" dirty="0"/>
              <a:t> </a:t>
            </a:r>
            <a:r>
              <a:rPr lang="en-GB" sz="1400" dirty="0" err="1"/>
              <a:t>et.al</a:t>
            </a:r>
            <a:r>
              <a:rPr lang="en-GB" sz="1400" dirty="0"/>
              <a:t>. Predictive </a:t>
            </a:r>
            <a:r>
              <a:rPr lang="en-GB" sz="1400" dirty="0" err="1"/>
              <a:t>mainte</a:t>
            </a:r>
            <a:r>
              <a:rPr lang="en-GB" sz="1400" dirty="0"/>
              <a:t>- </a:t>
            </a:r>
            <a:r>
              <a:rPr lang="en-GB" sz="1400" dirty="0" err="1"/>
              <a:t>nance</a:t>
            </a:r>
            <a:r>
              <a:rPr lang="en-GB" sz="1400" dirty="0"/>
              <a:t> architecture, pages 1–4. IEEE, 2018</a:t>
            </a:r>
          </a:p>
          <a:p>
            <a:pPr lvl="1"/>
            <a:r>
              <a:rPr lang="en-GB" sz="1400" b="1" dirty="0"/>
              <a:t>[Mob02] </a:t>
            </a:r>
            <a:r>
              <a:rPr lang="en-GB" sz="1400" dirty="0"/>
              <a:t>R Keith Mobley. An introduction to predictive maintenance. Elsevier, 2002. </a:t>
            </a:r>
          </a:p>
          <a:p>
            <a:r>
              <a:rPr lang="de-DE" i="1" dirty="0"/>
              <a:t>Images-</a:t>
            </a:r>
          </a:p>
          <a:p>
            <a:pPr lvl="1"/>
            <a:r>
              <a:rPr lang="de-DE" sz="1400" dirty="0"/>
              <a:t>[pic0] https://images.app.goo.gl/6KdrSqQNHngmQ2an9</a:t>
            </a:r>
          </a:p>
          <a:p>
            <a:pPr lvl="1"/>
            <a:r>
              <a:rPr lang="de-DE" sz="1400" dirty="0"/>
              <a:t>[pic1] https://</a:t>
            </a:r>
            <a:r>
              <a:rPr lang="de-DE" sz="1400" dirty="0" err="1"/>
              <a:t>images.app.goo.gl</a:t>
            </a:r>
            <a:r>
              <a:rPr lang="de-DE" sz="1400" dirty="0"/>
              <a:t>/PnQtCRahUS7sjKNj9 </a:t>
            </a:r>
          </a:p>
          <a:p>
            <a:pPr lvl="1"/>
            <a:r>
              <a:rPr lang="de-DE" sz="1400" dirty="0"/>
              <a:t>[pic2] https://</a:t>
            </a:r>
            <a:r>
              <a:rPr lang="de-DE" sz="1400" dirty="0" err="1"/>
              <a:t>www.pinterest.com</a:t>
            </a:r>
            <a:r>
              <a:rPr lang="de-DE" sz="1400" dirty="0"/>
              <a:t>/</a:t>
            </a:r>
            <a:r>
              <a:rPr lang="de-DE" sz="1400" dirty="0" err="1"/>
              <a:t>pin</a:t>
            </a:r>
            <a:r>
              <a:rPr lang="de-DE" sz="1400" dirty="0"/>
              <a:t>/411446115928434072/</a:t>
            </a:r>
          </a:p>
          <a:p>
            <a:pPr lvl="1"/>
            <a:r>
              <a:rPr lang="en-GB" sz="1400" dirty="0"/>
              <a:t>[pic3] https://images.app.goo.gl/Y6DwVDsqh6odgQjJ6</a:t>
            </a:r>
          </a:p>
          <a:p>
            <a:pPr lvl="1"/>
            <a:r>
              <a:rPr lang="en-GB" sz="1400" dirty="0"/>
              <a:t>[pic4] https://</a:t>
            </a:r>
            <a:r>
              <a:rPr lang="en-GB" sz="1400" dirty="0" err="1"/>
              <a:t>images.app.goo.gl</a:t>
            </a:r>
            <a:r>
              <a:rPr lang="en-GB" sz="1400" dirty="0"/>
              <a:t>/vFGHvDcHgu2KGsxd6 </a:t>
            </a:r>
          </a:p>
          <a:p>
            <a:pPr lvl="1"/>
            <a:r>
              <a:rPr lang="en-GB" sz="1400" dirty="0"/>
              <a:t>[pic6] https://images.app.goo.gl/ibrZFqd914G6kCS28</a:t>
            </a:r>
          </a:p>
          <a:p>
            <a:pPr lvl="1"/>
            <a:r>
              <a:rPr lang="en-GB" sz="1400" dirty="0"/>
              <a:t>[pic7] https://images.app.goo.gl/2CAtAQSptQTaNzA5A</a:t>
            </a:r>
          </a:p>
          <a:p>
            <a:pPr lvl="1"/>
            <a:r>
              <a:rPr lang="en-GB" sz="1400" dirty="0"/>
              <a:t>[pic8] https://images.app.goo.gl/ggYKYPoVqJxuTdUbA</a:t>
            </a:r>
          </a:p>
          <a:p>
            <a:pPr lvl="1"/>
            <a:r>
              <a:rPr lang="en-GB" sz="1400" dirty="0"/>
              <a:t>[pic11] https://images.app.goo.gl/VbYcLdTVmMjvhxGv7 </a:t>
            </a:r>
          </a:p>
          <a:p>
            <a:pPr lvl="1"/>
            <a:r>
              <a:rPr lang="en-GB" sz="1400" dirty="0"/>
              <a:t>[pic12] https://</a:t>
            </a:r>
            <a:r>
              <a:rPr lang="en-GB" sz="1400" dirty="0" err="1"/>
              <a:t>images.app.goo.gl</a:t>
            </a:r>
            <a:r>
              <a:rPr lang="en-GB" sz="1400" dirty="0"/>
              <a:t>/LW8bnJFEHLvBax2q6 </a:t>
            </a:r>
            <a:br>
              <a:rPr lang="en-IN" sz="1400" dirty="0"/>
            </a:br>
            <a:endParaRPr lang="en-IN" sz="1400" dirty="0"/>
          </a:p>
          <a:p>
            <a:endParaRPr lang="en-IN" sz="1400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</p:spTree>
    <p:extLst>
      <p:ext uri="{BB962C8B-B14F-4D97-AF65-F5344CB8AC3E}">
        <p14:creationId xmlns:p14="http://schemas.microsoft.com/office/powerpoint/2010/main" val="90900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1115122"/>
            <a:ext cx="8624326" cy="5242816"/>
          </a:xfrm>
        </p:spPr>
        <p:txBody>
          <a:bodyPr/>
          <a:lstStyle/>
          <a:p>
            <a:r>
              <a:rPr lang="en-IN" dirty="0"/>
              <a:t>“The</a:t>
            </a:r>
            <a:r>
              <a:rPr lang="en-IN" b="1" dirty="0"/>
              <a:t> </a:t>
            </a:r>
            <a:r>
              <a:rPr lang="en-IN" dirty="0"/>
              <a:t>ability to perceive or infer </a:t>
            </a:r>
            <a:r>
              <a:rPr lang="en-IN" b="1" dirty="0"/>
              <a:t>information</a:t>
            </a:r>
            <a:r>
              <a:rPr lang="en-IN" dirty="0"/>
              <a:t>, and to retain it as </a:t>
            </a:r>
            <a:r>
              <a:rPr lang="en-IN" b="1" dirty="0"/>
              <a:t>knowledge</a:t>
            </a:r>
            <a:r>
              <a:rPr lang="en-IN" dirty="0"/>
              <a:t> to be applied towards </a:t>
            </a:r>
            <a:r>
              <a:rPr lang="en-IN" b="1" dirty="0"/>
              <a:t>adaptive</a:t>
            </a:r>
            <a:r>
              <a:rPr lang="en-IN" dirty="0"/>
              <a:t> behaviours within an environment or context”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</a:rPr>
              <a:t>wikipedia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r>
              <a:rPr lang="en-IN" b="1" dirty="0"/>
              <a:t>Artificial Intelligence : </a:t>
            </a:r>
            <a:r>
              <a:rPr lang="en-IN" dirty="0"/>
              <a:t>is the design of </a:t>
            </a:r>
            <a:r>
              <a:rPr lang="en-IN" dirty="0">
                <a:solidFill>
                  <a:schemeClr val="accent5"/>
                </a:solidFill>
              </a:rPr>
              <a:t>artificial agents </a:t>
            </a:r>
            <a:r>
              <a:rPr lang="en-IN" dirty="0"/>
              <a:t>that perceive their environment and make decisions to maximise the chances of achieving a goal.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BAD01-1B4C-FA4B-AB0A-95A398C6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4" y="3187868"/>
            <a:ext cx="3144279" cy="2361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3F505-2362-AE4F-BAE3-7D9E05401BE4}"/>
              </a:ext>
            </a:extLst>
          </p:cNvPr>
          <p:cNvSpPr txBox="1"/>
          <p:nvPr/>
        </p:nvSpPr>
        <p:spPr>
          <a:xfrm>
            <a:off x="1296237" y="563410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399C0-9E65-FC4B-AA46-BA2AEEDF4C73}"/>
              </a:ext>
            </a:extLst>
          </p:cNvPr>
          <p:cNvSpPr txBox="1"/>
          <p:nvPr/>
        </p:nvSpPr>
        <p:spPr>
          <a:xfrm>
            <a:off x="6150612" y="5629736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[pic2]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92FA9-3ABC-754D-A6B8-2E4E7A60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22" y="3194707"/>
            <a:ext cx="3778824" cy="2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" indent="0"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R2F- Run to Failure</a:t>
            </a:r>
            <a:br>
              <a:rPr lang="en-IN" sz="1400" b="1" dirty="0"/>
            </a:br>
            <a:r>
              <a:rPr lang="en-IN" sz="1400" b="1" dirty="0"/>
              <a:t>	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Descriptive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Diagnostic</a:t>
            </a:r>
          </a:p>
          <a:p>
            <a:r>
              <a:rPr lang="en-IN" sz="1400" b="1" dirty="0" err="1"/>
              <a:t>PvM</a:t>
            </a:r>
            <a:r>
              <a:rPr lang="en-IN" sz="1400" b="1" dirty="0"/>
              <a:t>- Preventive Maintenance</a:t>
            </a:r>
            <a:br>
              <a:rPr lang="en-IN" sz="1400" b="1" dirty="0"/>
            </a:br>
            <a:r>
              <a:rPr lang="en-IN" sz="1400" b="1" dirty="0"/>
              <a:t>	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Scheduled maintenance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Planned Activities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Avoid breakdowns</a:t>
            </a:r>
          </a:p>
          <a:p>
            <a:r>
              <a:rPr lang="en-IN" sz="1400" b="1" dirty="0" err="1"/>
              <a:t>PdM</a:t>
            </a:r>
            <a:r>
              <a:rPr lang="en-IN" sz="1400" b="1" dirty="0"/>
              <a:t>- Predictive Maintenance</a:t>
            </a:r>
            <a:br>
              <a:rPr lang="en-IN" sz="1400" b="1" dirty="0"/>
            </a:br>
            <a:r>
              <a:rPr lang="en-IN" sz="1400" b="1" dirty="0"/>
              <a:t>	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Failure Prevention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Efficient Operations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Reduced maintenances 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	frequency</a:t>
            </a:r>
            <a:br>
              <a:rPr lang="en-IN" sz="1200" dirty="0">
                <a:solidFill>
                  <a:schemeClr val="bg1">
                    <a:lumMod val="50000"/>
                  </a:schemeClr>
                </a:solidFill>
              </a:rPr>
            </a:b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  <a:p>
            <a:pPr marL="900" indent="0">
              <a:buNone/>
            </a:pPr>
            <a:r>
              <a:rPr lang="en-IN" b="1" dirty="0"/>
              <a:t> </a:t>
            </a: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Maintenance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B85B4-99A2-E442-A5D0-358FFA6A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99" y="1394943"/>
            <a:ext cx="5662066" cy="3690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147A8-A2CA-F548-A852-608DB18909B8}"/>
              </a:ext>
            </a:extLst>
          </p:cNvPr>
          <p:cNvSpPr txBox="1"/>
          <p:nvPr/>
        </p:nvSpPr>
        <p:spPr>
          <a:xfrm>
            <a:off x="4346375" y="5216836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[pic3] : Different ways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22878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66266"/>
            <a:ext cx="8077932" cy="4464017"/>
          </a:xfrm>
        </p:spPr>
        <p:txBody>
          <a:bodyPr/>
          <a:lstStyle/>
          <a:p>
            <a:pPr marL="900" indent="0">
              <a:buNone/>
            </a:pPr>
            <a:r>
              <a:rPr lang="en-IN" b="1" dirty="0"/>
              <a:t> </a:t>
            </a:r>
          </a:p>
          <a:p>
            <a:pPr marL="900" indent="0">
              <a:buNone/>
            </a:pPr>
            <a:r>
              <a:rPr lang="en-IN" b="1" dirty="0"/>
              <a:t> </a:t>
            </a: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Maintenance (</a:t>
            </a:r>
            <a:r>
              <a:rPr lang="de-DE" dirty="0" err="1"/>
              <a:t>PdM</a:t>
            </a:r>
            <a:r>
              <a:rPr lang="de-DE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147A8-A2CA-F548-A852-608DB18909B8}"/>
              </a:ext>
            </a:extLst>
          </p:cNvPr>
          <p:cNvSpPr txBox="1"/>
          <p:nvPr/>
        </p:nvSpPr>
        <p:spPr>
          <a:xfrm>
            <a:off x="806231" y="3904979"/>
            <a:ext cx="2542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[pic4] : Benefits of Predictive Maintenance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002E1-9591-5340-9262-45E37CF9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8" y="972782"/>
            <a:ext cx="4798140" cy="2932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D49E1-234E-B141-944E-933D0148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51" y="2955073"/>
            <a:ext cx="4857799" cy="3036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25117-74A7-3B42-A648-AEF77D136730}"/>
              </a:ext>
            </a:extLst>
          </p:cNvPr>
          <p:cNvSpPr txBox="1"/>
          <p:nvPr/>
        </p:nvSpPr>
        <p:spPr>
          <a:xfrm>
            <a:off x="4957645" y="5916476"/>
            <a:ext cx="400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[pic5] : Cost vs availability, different maintenance approaches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[MPR18] 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9837" y="899697"/>
            <a:ext cx="8624326" cy="5037144"/>
          </a:xfrm>
        </p:spPr>
        <p:txBody>
          <a:bodyPr/>
          <a:lstStyle/>
          <a:p>
            <a:r>
              <a:rPr lang="de-DE" b="1" dirty="0" err="1"/>
              <a:t>Supervised</a:t>
            </a:r>
            <a:r>
              <a:rPr lang="de-DE" b="1" dirty="0"/>
              <a:t> Learning</a:t>
            </a:r>
          </a:p>
          <a:p>
            <a:pPr lvl="1"/>
            <a:r>
              <a:rPr lang="en-GB" dirty="0"/>
              <a:t>Needs the availability of </a:t>
            </a:r>
            <a:r>
              <a:rPr lang="en-GB" i="1" u="sng" dirty="0"/>
              <a:t>labelled</a:t>
            </a:r>
            <a:r>
              <a:rPr lang="en-GB" dirty="0"/>
              <a:t> dataset S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de-DE" dirty="0" err="1">
                <a:solidFill>
                  <a:schemeClr val="tx1"/>
                </a:solidFill>
              </a:rPr>
              <a:t>Classification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and</a:t>
            </a:r>
            <a:r>
              <a:rPr lang="de-DE" dirty="0">
                <a:solidFill>
                  <a:schemeClr val="tx1"/>
                </a:solidFill>
              </a:rPr>
              <a:t> Regression</a:t>
            </a:r>
          </a:p>
          <a:p>
            <a:pPr marL="400950" lvl="1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PdM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63322-A7BB-F245-ADCA-5E695A807435}"/>
              </a:ext>
            </a:extLst>
          </p:cNvPr>
          <p:cNvSpPr txBox="1"/>
          <p:nvPr/>
        </p:nvSpPr>
        <p:spPr>
          <a:xfrm>
            <a:off x="1739637" y="5936840"/>
            <a:ext cx="4527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[pic6] Supervised Learning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867B5-E4CE-BA42-BD85-0F6C3FBD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07" y="2454779"/>
            <a:ext cx="6600615" cy="3354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7015-39C4-E740-B560-3A7B03C0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09" y="1371601"/>
            <a:ext cx="1654856" cy="4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PdM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06D3B15D-5169-4444-A8B2-F42D4512DA1B}"/>
              </a:ext>
            </a:extLst>
          </p:cNvPr>
          <p:cNvSpPr txBox="1">
            <a:spLocks/>
          </p:cNvSpPr>
          <p:nvPr/>
        </p:nvSpPr>
        <p:spPr>
          <a:xfrm>
            <a:off x="259837" y="3557117"/>
            <a:ext cx="8624326" cy="2469787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950" lvl="1" indent="0">
              <a:buFont typeface="Arial"/>
              <a:buNone/>
            </a:pP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B20F9D-3242-9F4C-9D2A-419252C0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37" y="992787"/>
            <a:ext cx="8624326" cy="4571672"/>
          </a:xfrm>
        </p:spPr>
        <p:txBody>
          <a:bodyPr/>
          <a:lstStyle/>
          <a:p>
            <a:r>
              <a:rPr lang="de-DE" b="1" dirty="0" err="1"/>
              <a:t>Classification</a:t>
            </a:r>
            <a:r>
              <a:rPr lang="de-DE" b="1" dirty="0"/>
              <a:t>:</a:t>
            </a:r>
          </a:p>
          <a:p>
            <a:pPr lvl="1"/>
            <a:r>
              <a:rPr lang="en-GB" dirty="0"/>
              <a:t>Algorithm for accurately assigning input data into a specific class.</a:t>
            </a:r>
          </a:p>
          <a:p>
            <a:pPr lvl="1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SVMs – Support Vector Machines, K-NN – K Nearest neighbours</a:t>
            </a:r>
          </a:p>
          <a:p>
            <a:r>
              <a:rPr lang="de-DE" b="1" dirty="0"/>
              <a:t>Regression:</a:t>
            </a:r>
          </a:p>
          <a:p>
            <a:pPr lvl="1"/>
            <a:r>
              <a:rPr lang="en-GB" dirty="0"/>
              <a:t>Algorithm for understanding the relationship between different dependent and independent entities</a:t>
            </a:r>
          </a:p>
          <a:p>
            <a:pPr lvl="1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Linear Regression, Logistic Regression, Polynomial regression</a:t>
            </a:r>
          </a:p>
          <a:p>
            <a:pPr lvl="1"/>
            <a:endParaRPr lang="en-GB" sz="1600" b="1" i="1" dirty="0">
              <a:solidFill>
                <a:srgbClr val="101B42"/>
              </a:solidFill>
            </a:endParaRPr>
          </a:p>
          <a:p>
            <a:pPr lvl="1"/>
            <a:r>
              <a:rPr lang="en-GB" sz="1600" b="1" i="1" dirty="0">
                <a:solidFill>
                  <a:srgbClr val="101B42"/>
                </a:solidFill>
              </a:rPr>
              <a:t>Remaining Useful Lifetime (</a:t>
            </a:r>
            <a:r>
              <a:rPr lang="en-GB" sz="1600" b="1" i="1" dirty="0" err="1">
                <a:solidFill>
                  <a:srgbClr val="101B42"/>
                </a:solidFill>
              </a:rPr>
              <a:t>RuL</a:t>
            </a:r>
            <a:r>
              <a:rPr lang="en-GB" sz="1600" b="1" i="1" dirty="0">
                <a:solidFill>
                  <a:srgbClr val="101B42"/>
                </a:solidFill>
              </a:rPr>
              <a:t>): </a:t>
            </a:r>
            <a:r>
              <a:rPr lang="en-GB" dirty="0"/>
              <a:t>duration that a machine can run further before it faces a breakdown, provided no maintenance activity was performed. 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[BR10]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30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UnSupervised</a:t>
            </a:r>
            <a:r>
              <a:rPr lang="de-DE" dirty="0"/>
              <a:t> Learning in </a:t>
            </a:r>
            <a:r>
              <a:rPr lang="de-DE" dirty="0" err="1"/>
              <a:t>PdM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06D3B15D-5169-4444-A8B2-F42D4512DA1B}"/>
              </a:ext>
            </a:extLst>
          </p:cNvPr>
          <p:cNvSpPr txBox="1">
            <a:spLocks/>
          </p:cNvSpPr>
          <p:nvPr/>
        </p:nvSpPr>
        <p:spPr>
          <a:xfrm>
            <a:off x="259837" y="3557117"/>
            <a:ext cx="8624326" cy="2469787"/>
          </a:xfrm>
          <a:prstGeom prst="rect">
            <a:avLst/>
          </a:prstGeom>
        </p:spPr>
        <p:txBody>
          <a:bodyPr lIns="0" tIns="216000" rIns="0" bIns="216000">
            <a:noAutofit/>
          </a:bodyPr>
          <a:lstStyle>
            <a:lvl1pPr marL="342900" indent="-342000" algn="l" defTabSz="4572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1pPr>
            <a:lvl2pPr marL="742950" indent="-3420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2pPr>
            <a:lvl3pPr marL="11430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3pPr>
            <a:lvl4pPr marL="16002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4pPr>
            <a:lvl5pPr marL="2057400" indent="-3420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 b="0" i="0" kern="1200">
                <a:solidFill>
                  <a:srgbClr val="26262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950" lvl="1" indent="0">
              <a:buFont typeface="Arial"/>
              <a:buNone/>
            </a:pP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B20F9D-3242-9F4C-9D2A-419252C0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37" y="992787"/>
            <a:ext cx="8624326" cy="4571672"/>
          </a:xfrm>
        </p:spPr>
        <p:txBody>
          <a:bodyPr/>
          <a:lstStyle/>
          <a:p>
            <a:r>
              <a:rPr lang="de-DE" b="1" dirty="0" err="1"/>
              <a:t>UnSupervised</a:t>
            </a:r>
            <a:r>
              <a:rPr lang="de-DE" b="1" dirty="0"/>
              <a:t> Learning:</a:t>
            </a:r>
          </a:p>
          <a:p>
            <a:pPr lvl="1"/>
            <a:r>
              <a:rPr lang="en-GB" dirty="0"/>
              <a:t>Data is given as input and the algorithm finds hidden structures in the data</a:t>
            </a:r>
          </a:p>
          <a:p>
            <a:pPr lvl="1"/>
            <a:r>
              <a:rPr lang="en-GB" dirty="0"/>
              <a:t>useful in </a:t>
            </a:r>
            <a:r>
              <a:rPr lang="en-GB" i="1" u="sng" dirty="0"/>
              <a:t>clustering</a:t>
            </a:r>
            <a:r>
              <a:rPr lang="en-GB" dirty="0"/>
              <a:t> problems and probability density estimation </a:t>
            </a:r>
          </a:p>
          <a:p>
            <a:pPr lvl="1"/>
            <a:r>
              <a:rPr lang="en-GB" dirty="0"/>
              <a:t>complex compared to supervised models.</a:t>
            </a:r>
          </a:p>
          <a:p>
            <a:pPr lvl="1"/>
            <a:r>
              <a:rPr lang="en-GB" dirty="0"/>
              <a:t>Need more CPU cores and processing powers.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25A3F-8D10-E046-A2E3-AD061A3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36" y="2877014"/>
            <a:ext cx="6452839" cy="3149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0B237-3BC1-6C42-9DDA-313D6BDE02FA}"/>
              </a:ext>
            </a:extLst>
          </p:cNvPr>
          <p:cNvSpPr txBox="1"/>
          <p:nvPr/>
        </p:nvSpPr>
        <p:spPr>
          <a:xfrm>
            <a:off x="2575978" y="5676902"/>
            <a:ext cx="4527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[pic7] Unsupervised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103710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73559" y="932342"/>
            <a:ext cx="8624326" cy="2312663"/>
          </a:xfrm>
        </p:spPr>
        <p:txBody>
          <a:bodyPr/>
          <a:lstStyle/>
          <a:p>
            <a:r>
              <a:rPr lang="de-DE" b="1" dirty="0" err="1"/>
              <a:t>Practical</a:t>
            </a:r>
            <a:r>
              <a:rPr lang="de-DE" b="1" dirty="0"/>
              <a:t> Scenario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de-DE" sz="1600" dirty="0"/>
              <a:t>D</a:t>
            </a:r>
            <a:r>
              <a:rPr lang="en-GB" sz="1600" dirty="0" err="1"/>
              <a:t>ata</a:t>
            </a:r>
            <a:r>
              <a:rPr lang="en-GB" sz="1600" dirty="0"/>
              <a:t> for a particular state is known and most data for the complete system is not known or labelled</a:t>
            </a:r>
          </a:p>
          <a:p>
            <a:pPr lvl="1"/>
            <a:r>
              <a:rPr lang="en-GB" sz="1600" dirty="0"/>
              <a:t>predict a target value for a specific input data set and can detect </a:t>
            </a:r>
            <a:r>
              <a:rPr lang="en-GB" sz="1600" i="1" dirty="0"/>
              <a:t>outliers.</a:t>
            </a:r>
          </a:p>
          <a:p>
            <a:pPr lvl="1"/>
            <a:r>
              <a:rPr lang="en-GB" sz="1600" dirty="0"/>
              <a:t>needs proper knowledge about normal production behaviour. </a:t>
            </a:r>
          </a:p>
          <a:p>
            <a:pPr lvl="1"/>
            <a:r>
              <a:rPr lang="en-GB" sz="1600" dirty="0"/>
              <a:t>useful in </a:t>
            </a:r>
            <a:r>
              <a:rPr lang="en-GB" sz="1600" i="1" dirty="0"/>
              <a:t>Anomaly Detection </a:t>
            </a:r>
            <a:r>
              <a:rPr lang="en-GB" sz="1600" dirty="0"/>
              <a:t>and One-Class classification problems.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Semi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PdM</a:t>
            </a:r>
            <a:r>
              <a:rPr lang="de-DE" dirty="0"/>
              <a:t>: MC </a:t>
            </a:r>
            <a:r>
              <a:rPr lang="de-DE" dirty="0" err="1"/>
              <a:t>approach</a:t>
            </a:r>
            <a:r>
              <a:rPr lang="de-DE" dirty="0"/>
              <a:t>		</a:t>
            </a:r>
            <a:r>
              <a:rPr lang="de-DE" dirty="0" err="1"/>
              <a:t>By</a:t>
            </a:r>
            <a:r>
              <a:rPr lang="de-DE" dirty="0"/>
              <a:t>: Ambuj Kumar Mondal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B411C-3D2E-4C40-ABB3-D1942862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26" y="3108760"/>
            <a:ext cx="3510034" cy="2970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A831D-8181-994B-BEFC-E94968221D72}"/>
              </a:ext>
            </a:extLst>
          </p:cNvPr>
          <p:cNvSpPr txBox="1"/>
          <p:nvPr/>
        </p:nvSpPr>
        <p:spPr>
          <a:xfrm>
            <a:off x="1427308" y="6034184"/>
            <a:ext cx="4948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[pic8] Difference between supervised and semi 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31593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</p:bldLst>
  </p:timing>
</p:sld>
</file>

<file path=ppt/theme/theme1.xml><?xml version="1.0" encoding="utf-8"?>
<a:theme xmlns:a="http://schemas.openxmlformats.org/drawingml/2006/main" name="Office-Design">
  <a:themeElements>
    <a:clrScheme name="Benutzerdefiniert 8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0CB7B"/>
      </a:accent1>
      <a:accent2>
        <a:srgbClr val="87EA98"/>
      </a:accent2>
      <a:accent3>
        <a:srgbClr val="FF0000"/>
      </a:accent3>
      <a:accent4>
        <a:srgbClr val="FF6666"/>
      </a:accent4>
      <a:accent5>
        <a:srgbClr val="0080FF"/>
      </a:accent5>
      <a:accent6>
        <a:srgbClr val="66CCFF"/>
      </a:accent6>
      <a:hlink>
        <a:srgbClr val="0B62A4"/>
      </a:hlink>
      <a:folHlink>
        <a:srgbClr val="0C5F9E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  <a:headEnd type="none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5953</TotalTime>
  <Words>2163</Words>
  <Application>Microsoft Macintosh PowerPoint</Application>
  <PresentationFormat>On-screen Show (4:3)</PresentationFormat>
  <Paragraphs>240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</vt:lpstr>
      <vt:lpstr>Courier</vt:lpstr>
      <vt:lpstr>Palatino</vt:lpstr>
      <vt:lpstr>Wingdings</vt:lpstr>
      <vt:lpstr>Office-Design</vt:lpstr>
      <vt:lpstr>Machine Learning for Predictive Maintenance: A Multiple Classifier Approach  </vt:lpstr>
      <vt:lpstr>Agenda</vt:lpstr>
      <vt:lpstr>Intelligence of Prediction</vt:lpstr>
      <vt:lpstr>Maintenance Activities</vt:lpstr>
      <vt:lpstr>Why Predictive Maintenance (PdM)</vt:lpstr>
      <vt:lpstr>Machine Learning in PdM</vt:lpstr>
      <vt:lpstr>Supervised Machine Learning in PdM</vt:lpstr>
      <vt:lpstr>UnSupervised Learning in PdM</vt:lpstr>
      <vt:lpstr>Semi Supervised Learning</vt:lpstr>
      <vt:lpstr>Machine Learning Flow</vt:lpstr>
      <vt:lpstr>PdM approach</vt:lpstr>
      <vt:lpstr>MC PdM Concept</vt:lpstr>
      <vt:lpstr>Tradeoff Optimization</vt:lpstr>
      <vt:lpstr>Mc PdM Algorithm</vt:lpstr>
      <vt:lpstr>K Classifiers</vt:lpstr>
      <vt:lpstr>Classification Algorithms</vt:lpstr>
      <vt:lpstr>MC PdM- svm</vt:lpstr>
      <vt:lpstr>Classification Algorithms</vt:lpstr>
      <vt:lpstr>Simulated PvM Policy</vt:lpstr>
      <vt:lpstr>Use Case and Experiment</vt:lpstr>
      <vt:lpstr>Experiment Results</vt:lpstr>
      <vt:lpstr>Experiment Results</vt:lpstr>
      <vt:lpstr>Challanges and Future</vt:lpstr>
      <vt:lpstr>Conclusion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Henning Wachsmuth</dc:creator>
  <cp:lastModifiedBy>Ambuj Mondal</cp:lastModifiedBy>
  <cp:revision>3457</cp:revision>
  <cp:lastPrinted>2015-08-24T15:24:55Z</cp:lastPrinted>
  <dcterms:created xsi:type="dcterms:W3CDTF">2015-02-13T12:30:07Z</dcterms:created>
  <dcterms:modified xsi:type="dcterms:W3CDTF">2022-03-30T12:05:59Z</dcterms:modified>
</cp:coreProperties>
</file>